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73" r:id="rId2"/>
    <p:sldMasterId id="2147483686" r:id="rId3"/>
  </p:sldMasterIdLst>
  <p:notesMasterIdLst>
    <p:notesMasterId r:id="rId24"/>
  </p:notesMasterIdLst>
  <p:sldIdLst>
    <p:sldId id="314" r:id="rId4"/>
    <p:sldId id="315"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3" r:id="rId21"/>
    <p:sldId id="334" r:id="rId22"/>
    <p:sldId id="332" r:id="rId23"/>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Microsoft YaHei"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Microsoft YaHei"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Microsoft YaHei"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Microsoft YaHei"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Microsoft YaHei" charset="0"/>
      </a:defRPr>
    </a:lvl5pPr>
    <a:lvl6pPr marL="2286000" algn="l" defTabSz="457200" rtl="0" eaLnBrk="1" latinLnBrk="0" hangingPunct="1">
      <a:defRPr kern="1200">
        <a:solidFill>
          <a:schemeClr val="tx1"/>
        </a:solidFill>
        <a:latin typeface="Arial" charset="0"/>
        <a:ea typeface="ＭＳ Ｐゴシック" charset="0"/>
        <a:cs typeface="Microsoft YaHei" charset="0"/>
      </a:defRPr>
    </a:lvl6pPr>
    <a:lvl7pPr marL="2743200" algn="l" defTabSz="457200" rtl="0" eaLnBrk="1" latinLnBrk="0" hangingPunct="1">
      <a:defRPr kern="1200">
        <a:solidFill>
          <a:schemeClr val="tx1"/>
        </a:solidFill>
        <a:latin typeface="Arial" charset="0"/>
        <a:ea typeface="ＭＳ Ｐゴシック" charset="0"/>
        <a:cs typeface="Microsoft YaHei" charset="0"/>
      </a:defRPr>
    </a:lvl7pPr>
    <a:lvl8pPr marL="3200400" algn="l" defTabSz="457200" rtl="0" eaLnBrk="1" latinLnBrk="0" hangingPunct="1">
      <a:defRPr kern="1200">
        <a:solidFill>
          <a:schemeClr val="tx1"/>
        </a:solidFill>
        <a:latin typeface="Arial" charset="0"/>
        <a:ea typeface="ＭＳ Ｐゴシック" charset="0"/>
        <a:cs typeface="Microsoft YaHei" charset="0"/>
      </a:defRPr>
    </a:lvl8pPr>
    <a:lvl9pPr marL="3657600" algn="l" defTabSz="457200" rtl="0" eaLnBrk="1" latinLnBrk="0" hangingPunct="1">
      <a:defRPr kern="1200">
        <a:solidFill>
          <a:schemeClr val="tx1"/>
        </a:solidFill>
        <a:latin typeface="Arial" charset="0"/>
        <a:ea typeface="ＭＳ Ｐゴシック" charset="0"/>
        <a:cs typeface="Microsoft YaHei"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1C3C"/>
    <a:srgbClr val="BDC9BF"/>
    <a:srgbClr val="D7BC0C"/>
    <a:srgbClr val="898D22"/>
    <a:srgbClr val="B418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6" autoAdjust="0"/>
    <p:restoredTop sz="94676"/>
  </p:normalViewPr>
  <p:slideViewPr>
    <p:cSldViewPr>
      <p:cViewPr varScale="1">
        <p:scale>
          <a:sx n="180" d="100"/>
          <a:sy n="180" d="100"/>
        </p:scale>
        <p:origin x="250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n-ea"/>
                <a:cs typeface="Lucida Sans Unicode" charset="0"/>
              </a:defRPr>
            </a:lvl1pPr>
          </a:lstStyle>
          <a:p>
            <a:pPr>
              <a:defRPr/>
            </a:pPr>
            <a:endParaRPr lang="fr-FR" altLang="fr-F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n-ea"/>
                <a:cs typeface="Lucida Sans Unicode" charset="0"/>
              </a:defRPr>
            </a:lvl1pPr>
          </a:lstStyle>
          <a:p>
            <a:pPr>
              <a:defRPr/>
            </a:pPr>
            <a:endParaRPr lang="fr-FR" altLang="fr-F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n-ea"/>
                <a:cs typeface="Lucida Sans Unicode" charset="0"/>
              </a:defRPr>
            </a:lvl1pPr>
          </a:lstStyle>
          <a:p>
            <a:pPr>
              <a:defRPr/>
            </a:pPr>
            <a:endParaRPr lang="fr-FR" alt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charset="0"/>
                <a:cs typeface="Lucida Sans Unicode" charset="0"/>
              </a:defRPr>
            </a:lvl1pPr>
          </a:lstStyle>
          <a:p>
            <a:fld id="{1B5FBD94-1FC6-E24E-B6CD-886BB627ADA4}" type="slidenum">
              <a:rPr lang="fr-FR"/>
              <a:pPr/>
              <a:t>‹N°›</a:t>
            </a:fld>
            <a:endParaRPr lang="fr-FR"/>
          </a:p>
        </p:txBody>
      </p:sp>
    </p:spTree>
    <p:extLst>
      <p:ext uri="{BB962C8B-B14F-4D97-AF65-F5344CB8AC3E}">
        <p14:creationId xmlns:p14="http://schemas.microsoft.com/office/powerpoint/2010/main" val="270750236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25311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74541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0438" y="303213"/>
            <a:ext cx="2266950" cy="645001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4825" y="303213"/>
            <a:ext cx="6653213" cy="64500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79278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8" y="301625"/>
            <a:ext cx="9069387" cy="1260475"/>
          </a:xfrm>
        </p:spPr>
        <p:txBody>
          <a:bodyPr/>
          <a:lstStyle/>
          <a:p>
            <a:r>
              <a:rPr lang="fr-FR"/>
              <a:t>Modifiez le style du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fld id="{1007783D-DD82-F845-B51D-8DDE3BFB7CFB}" type="slidenum">
              <a:rPr lang="fr-FR" smtClean="0"/>
              <a:pPr/>
              <a:t>‹N°›</a:t>
            </a:fld>
            <a:endParaRPr lang="fr-FR"/>
          </a:p>
        </p:txBody>
      </p:sp>
    </p:spTree>
    <p:extLst>
      <p:ext uri="{BB962C8B-B14F-4D97-AF65-F5344CB8AC3E}">
        <p14:creationId xmlns:p14="http://schemas.microsoft.com/office/powerpoint/2010/main" val="248927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Cliquez et modifiez le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fld id="{E9EEAB66-F370-7349-9646-C0341FC03201}" type="slidenum">
              <a:rPr lang="fr-FR" smtClean="0"/>
              <a:pPr/>
              <a:t>‹N°›</a:t>
            </a:fld>
            <a:endParaRPr lang="fr-FR"/>
          </a:p>
        </p:txBody>
      </p:sp>
    </p:spTree>
    <p:extLst>
      <p:ext uri="{BB962C8B-B14F-4D97-AF65-F5344CB8AC3E}">
        <p14:creationId xmlns:p14="http://schemas.microsoft.com/office/powerpoint/2010/main" val="410661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fld id="{6C2C227B-9A00-2F4F-A293-AB52AE91417D}" type="slidenum">
              <a:rPr lang="fr-FR" smtClean="0"/>
              <a:pPr/>
              <a:t>‹N°›</a:t>
            </a:fld>
            <a:endParaRPr lang="fr-FR"/>
          </a:p>
        </p:txBody>
      </p:sp>
    </p:spTree>
    <p:extLst>
      <p:ext uri="{BB962C8B-B14F-4D97-AF65-F5344CB8AC3E}">
        <p14:creationId xmlns:p14="http://schemas.microsoft.com/office/powerpoint/2010/main" val="2047484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fld id="{1BF6EB95-31E5-6E4D-85C9-3DE76D47E444}" type="slidenum">
              <a:rPr lang="fr-FR" smtClean="0"/>
              <a:pPr/>
              <a:t>‹N°›</a:t>
            </a:fld>
            <a:endParaRPr lang="fr-FR"/>
          </a:p>
        </p:txBody>
      </p:sp>
    </p:spTree>
    <p:extLst>
      <p:ext uri="{BB962C8B-B14F-4D97-AF65-F5344CB8AC3E}">
        <p14:creationId xmlns:p14="http://schemas.microsoft.com/office/powerpoint/2010/main" val="124172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fld id="{ADB5B4E2-0E47-0446-86D9-2255BE6379B9}" type="slidenum">
              <a:rPr lang="fr-FR" smtClean="0"/>
              <a:pPr/>
              <a:t>‹N°›</a:t>
            </a:fld>
            <a:endParaRPr lang="fr-FR"/>
          </a:p>
        </p:txBody>
      </p:sp>
    </p:spTree>
    <p:extLst>
      <p:ext uri="{BB962C8B-B14F-4D97-AF65-F5344CB8AC3E}">
        <p14:creationId xmlns:p14="http://schemas.microsoft.com/office/powerpoint/2010/main" val="74504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endParaRPr lang="fr-FR" altLang="fr-FR"/>
          </a:p>
        </p:txBody>
      </p:sp>
      <p:sp>
        <p:nvSpPr>
          <p:cNvPr id="8" name="Rectangle 4"/>
          <p:cNvSpPr>
            <a:spLocks noGrp="1" noChangeArrowheads="1"/>
          </p:cNvSpPr>
          <p:nvPr>
            <p:ph type="ftr" idx="11"/>
          </p:nvPr>
        </p:nvSpPr>
        <p:spPr>
          <a:ln/>
        </p:spPr>
        <p:txBody>
          <a:bodyPr/>
          <a:lstStyle>
            <a:lvl1pPr>
              <a:defRPr/>
            </a:lvl1pPr>
          </a:lstStyle>
          <a:p>
            <a:pPr>
              <a:defRPr/>
            </a:pPr>
            <a:endParaRPr lang="fr-FR" altLang="fr-FR"/>
          </a:p>
        </p:txBody>
      </p:sp>
      <p:sp>
        <p:nvSpPr>
          <p:cNvPr id="9" name="Rectangle 5"/>
          <p:cNvSpPr>
            <a:spLocks noGrp="1" noChangeArrowheads="1"/>
          </p:cNvSpPr>
          <p:nvPr>
            <p:ph type="sldNum" idx="12"/>
          </p:nvPr>
        </p:nvSpPr>
        <p:spPr>
          <a:ln/>
        </p:spPr>
        <p:txBody>
          <a:bodyPr/>
          <a:lstStyle>
            <a:lvl1pPr>
              <a:defRPr/>
            </a:lvl1pPr>
          </a:lstStyle>
          <a:p>
            <a:fld id="{D4004B1F-C5A4-E44A-AC4C-113B48DAAB90}" type="slidenum">
              <a:rPr lang="fr-FR" smtClean="0"/>
              <a:pPr/>
              <a:t>‹N°›</a:t>
            </a:fld>
            <a:endParaRPr lang="fr-FR"/>
          </a:p>
        </p:txBody>
      </p:sp>
    </p:spTree>
    <p:extLst>
      <p:ext uri="{BB962C8B-B14F-4D97-AF65-F5344CB8AC3E}">
        <p14:creationId xmlns:p14="http://schemas.microsoft.com/office/powerpoint/2010/main" val="811799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fld id="{74681E48-9815-154A-AF10-791B459D67A6}" type="slidenum">
              <a:rPr lang="fr-FR" smtClean="0"/>
              <a:pPr/>
              <a:t>‹N°›</a:t>
            </a:fld>
            <a:endParaRPr lang="fr-FR"/>
          </a:p>
        </p:txBody>
      </p:sp>
    </p:spTree>
    <p:extLst>
      <p:ext uri="{BB962C8B-B14F-4D97-AF65-F5344CB8AC3E}">
        <p14:creationId xmlns:p14="http://schemas.microsoft.com/office/powerpoint/2010/main" val="257734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ltLang="fr-FR"/>
          </a:p>
        </p:txBody>
      </p:sp>
      <p:sp>
        <p:nvSpPr>
          <p:cNvPr id="3" name="Rectangle 4"/>
          <p:cNvSpPr>
            <a:spLocks noGrp="1" noChangeArrowheads="1"/>
          </p:cNvSpPr>
          <p:nvPr>
            <p:ph type="ftr" idx="11"/>
          </p:nvPr>
        </p:nvSpPr>
        <p:spPr>
          <a:ln/>
        </p:spPr>
        <p:txBody>
          <a:bodyPr/>
          <a:lstStyle>
            <a:lvl1pPr>
              <a:defRPr/>
            </a:lvl1pPr>
          </a:lstStyle>
          <a:p>
            <a:pPr>
              <a:defRPr/>
            </a:pPr>
            <a:endParaRPr lang="fr-FR" altLang="fr-FR"/>
          </a:p>
        </p:txBody>
      </p:sp>
      <p:sp>
        <p:nvSpPr>
          <p:cNvPr id="4" name="Rectangle 5"/>
          <p:cNvSpPr>
            <a:spLocks noGrp="1" noChangeArrowheads="1"/>
          </p:cNvSpPr>
          <p:nvPr>
            <p:ph type="sldNum" idx="12"/>
          </p:nvPr>
        </p:nvSpPr>
        <p:spPr>
          <a:ln/>
        </p:spPr>
        <p:txBody>
          <a:bodyPr/>
          <a:lstStyle>
            <a:lvl1pPr>
              <a:defRPr/>
            </a:lvl1pPr>
          </a:lstStyle>
          <a:p>
            <a:fld id="{7DF29D44-CDA5-1C47-93AC-A38B3357A3A7}" type="slidenum">
              <a:rPr lang="fr-FR" smtClean="0"/>
              <a:pPr/>
              <a:t>‹N°›</a:t>
            </a:fld>
            <a:endParaRPr lang="fr-FR"/>
          </a:p>
        </p:txBody>
      </p:sp>
    </p:spTree>
    <p:extLst>
      <p:ext uri="{BB962C8B-B14F-4D97-AF65-F5344CB8AC3E}">
        <p14:creationId xmlns:p14="http://schemas.microsoft.com/office/powerpoint/2010/main" val="64135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006930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fld id="{145D031F-DF8A-1447-BFAD-21435ACCBB49}" type="slidenum">
              <a:rPr lang="fr-FR" smtClean="0"/>
              <a:pPr/>
              <a:t>‹N°›</a:t>
            </a:fld>
            <a:endParaRPr lang="fr-FR"/>
          </a:p>
        </p:txBody>
      </p:sp>
    </p:spTree>
    <p:extLst>
      <p:ext uri="{BB962C8B-B14F-4D97-AF65-F5344CB8AC3E}">
        <p14:creationId xmlns:p14="http://schemas.microsoft.com/office/powerpoint/2010/main" val="157965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fld id="{4968E4E1-A096-CB46-A204-EF19FC6955AC}" type="slidenum">
              <a:rPr lang="fr-FR" smtClean="0"/>
              <a:pPr/>
              <a:t>‹N°›</a:t>
            </a:fld>
            <a:endParaRPr lang="fr-FR"/>
          </a:p>
        </p:txBody>
      </p:sp>
    </p:spTree>
    <p:extLst>
      <p:ext uri="{BB962C8B-B14F-4D97-AF65-F5344CB8AC3E}">
        <p14:creationId xmlns:p14="http://schemas.microsoft.com/office/powerpoint/2010/main" val="1778143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fld id="{5EF20FC3-DF4D-3248-A707-8352948D97CC}" type="slidenum">
              <a:rPr lang="fr-FR" smtClean="0"/>
              <a:pPr/>
              <a:t>‹N°›</a:t>
            </a:fld>
            <a:endParaRPr lang="fr-FR"/>
          </a:p>
        </p:txBody>
      </p:sp>
    </p:spTree>
    <p:extLst>
      <p:ext uri="{BB962C8B-B14F-4D97-AF65-F5344CB8AC3E}">
        <p14:creationId xmlns:p14="http://schemas.microsoft.com/office/powerpoint/2010/main" val="64054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301625"/>
            <a:ext cx="2266950" cy="64547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03238" y="301625"/>
            <a:ext cx="6650037" cy="64547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fld id="{7A31FA62-BEC3-F44F-9ED7-9CFE6E4145E0}" type="slidenum">
              <a:rPr lang="fr-FR" smtClean="0"/>
              <a:pPr/>
              <a:t>‹N°›</a:t>
            </a:fld>
            <a:endParaRPr lang="fr-FR"/>
          </a:p>
        </p:txBody>
      </p:sp>
    </p:spTree>
    <p:extLst>
      <p:ext uri="{BB962C8B-B14F-4D97-AF65-F5344CB8AC3E}">
        <p14:creationId xmlns:p14="http://schemas.microsoft.com/office/powerpoint/2010/main" val="3317447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8" y="301625"/>
            <a:ext cx="9069387" cy="1260475"/>
          </a:xfrm>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fld id="{1007783D-DD82-F845-B51D-8DDE3BFB7CFB}" type="slidenum">
              <a:rPr lang="fr-FR" smtClean="0"/>
              <a:pPr/>
              <a:t>‹N°›</a:t>
            </a:fld>
            <a:endParaRPr lang="fr-FR"/>
          </a:p>
        </p:txBody>
      </p:sp>
    </p:spTree>
    <p:extLst>
      <p:ext uri="{BB962C8B-B14F-4D97-AF65-F5344CB8AC3E}">
        <p14:creationId xmlns:p14="http://schemas.microsoft.com/office/powerpoint/2010/main" val="2489271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Cliquez et modifiez le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253116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00693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764614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635684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5A9B266-4C05-1044-9DD5-B661E9D59D92}" type="datetimeFigureOut">
              <a:rPr lang="fr-FR" smtClean="0"/>
              <a:t>07/04/2022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60052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764614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75A9B266-4C05-1044-9DD5-B661E9D59D92}" type="datetimeFigureOut">
              <a:rPr lang="fr-FR" smtClean="0"/>
              <a:t>07/04/2022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51177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A9B266-4C05-1044-9DD5-B661E9D59D92}" type="datetimeFigureOut">
              <a:rPr lang="fr-FR" smtClean="0"/>
              <a:t>07/04/2022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699744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2895707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425861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745418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0438" y="303213"/>
            <a:ext cx="2266950" cy="6450012"/>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04825" y="303213"/>
            <a:ext cx="6653213" cy="64500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79278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8" y="301625"/>
            <a:ext cx="9069387" cy="1260475"/>
          </a:xfrm>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fld id="{1007783D-DD82-F845-B51D-8DDE3BFB7CFB}" type="slidenum">
              <a:rPr lang="fr-FR" smtClean="0"/>
              <a:pPr/>
              <a:t>‹N°›</a:t>
            </a:fld>
            <a:endParaRPr lang="fr-FR"/>
          </a:p>
        </p:txBody>
      </p:sp>
    </p:spTree>
    <p:extLst>
      <p:ext uri="{BB962C8B-B14F-4D97-AF65-F5344CB8AC3E}">
        <p14:creationId xmlns:p14="http://schemas.microsoft.com/office/powerpoint/2010/main" val="248927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63568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5A9B266-4C05-1044-9DD5-B661E9D59D92}" type="datetimeFigureOut">
              <a:rPr lang="fr-FR" smtClean="0"/>
              <a:t>07/04/2022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60052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5A9B266-4C05-1044-9DD5-B661E9D59D92}" type="datetimeFigureOut">
              <a:rPr lang="fr-FR" smtClean="0"/>
              <a:t>07/04/2022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151177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A9B266-4C05-1044-9DD5-B661E9D59D92}" type="datetimeFigureOut">
              <a:rPr lang="fr-FR" smtClean="0"/>
              <a:t>07/04/2022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369974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289570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5A9B266-4C05-1044-9DD5-B661E9D59D92}"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EA659-3A9B-4D4B-AE83-6A21087DBA6F}" type="slidenum">
              <a:rPr lang="fr-FR" smtClean="0"/>
              <a:t>‹N°›</a:t>
            </a:fld>
            <a:endParaRPr lang="fr-FR"/>
          </a:p>
        </p:txBody>
      </p:sp>
    </p:spTree>
    <p:extLst>
      <p:ext uri="{BB962C8B-B14F-4D97-AF65-F5344CB8AC3E}">
        <p14:creationId xmlns:p14="http://schemas.microsoft.com/office/powerpoint/2010/main" val="425861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4825" y="303213"/>
            <a:ext cx="9072563" cy="1258887"/>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04825" y="1763713"/>
            <a:ext cx="9072563" cy="49895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04825" y="7007225"/>
            <a:ext cx="2351088"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0A3EA659-3A9B-4D4B-AE83-6A21087DBA6F}" type="slidenum">
              <a:rPr lang="fr-FR" smtClean="0"/>
              <a:t>‹N°›</a:t>
            </a:fld>
            <a:endParaRPr lang="fr-FR"/>
          </a:p>
        </p:txBody>
      </p:sp>
    </p:spTree>
    <p:extLst>
      <p:ext uri="{BB962C8B-B14F-4D97-AF65-F5344CB8AC3E}">
        <p14:creationId xmlns:p14="http://schemas.microsoft.com/office/powerpoint/2010/main" val="2064657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FFFFFF"/>
            </a:gs>
            <a:gs pos="0">
              <a:schemeClr val="tx1">
                <a:lumMod val="50000"/>
                <a:lumOff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t>Cliquez pour éditer le format du texte-titre</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28224" rIns="0" bIns="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smtClean="0">
                <a:solidFill>
                  <a:srgbClr val="000000"/>
                </a:solidFill>
                <a:latin typeface="Times New Roman" pitchFamily="16" charset="0"/>
                <a:ea typeface="+mn-ea"/>
                <a:cs typeface="Lucida Sans Unicode" charset="0"/>
              </a:defRPr>
            </a:lvl1pPr>
          </a:lstStyle>
          <a:p>
            <a:pPr>
              <a:defRPr/>
            </a:pPr>
            <a:endParaRPr lang="fr-FR" altLang="fr-F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smtClean="0">
                <a:solidFill>
                  <a:srgbClr val="000000"/>
                </a:solidFill>
                <a:latin typeface="Times New Roman" pitchFamily="16" charset="0"/>
                <a:ea typeface="+mn-ea"/>
                <a:cs typeface="Lucida Sans Unicode" charset="0"/>
              </a:defRPr>
            </a:lvl1pPr>
          </a:lstStyle>
          <a:p>
            <a:pPr>
              <a:defRPr/>
            </a:pPr>
            <a:endParaRPr lang="fr-FR" altLang="fr-F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charset="0"/>
                <a:cs typeface="Lucida Sans Unicode" charset="0"/>
              </a:defRPr>
            </a:lvl1pPr>
          </a:lstStyle>
          <a:p>
            <a:fld id="{4366BA8D-949D-844E-AC87-E1A72D7D1D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mj-lt"/>
          <a:ea typeface="ＭＳ Ｐゴシック" charset="0"/>
          <a:cs typeface="+mj-cs"/>
        </a:defRPr>
      </a:lvl1pPr>
      <a:lvl2pPr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9pPr>
    </p:titleStyle>
    <p:bodyStyle>
      <a:lvl1pPr marL="342900" indent="-342900" algn="l" defTabSz="449263" rtl="0" eaLnBrk="1" fontAlgn="base" hangingPunct="1">
        <a:lnSpc>
          <a:spcPct val="93000"/>
        </a:lnSpc>
        <a:spcBef>
          <a:spcPct val="0"/>
        </a:spcBef>
        <a:spcAft>
          <a:spcPts val="1413"/>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4825" y="303213"/>
            <a:ext cx="9072563" cy="1258887"/>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04825" y="1763713"/>
            <a:ext cx="9072563" cy="49895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04825" y="7007225"/>
            <a:ext cx="2351088"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75A9B266-4C05-1044-9DD5-B661E9D59D92}" type="datetimeFigureOut">
              <a:rPr lang="fr-FR" smtClean="0"/>
              <a:t>07/04/2022</a:t>
            </a:fld>
            <a:endParaRPr lang="fr-FR"/>
          </a:p>
        </p:txBody>
      </p:sp>
      <p:sp>
        <p:nvSpPr>
          <p:cNvPr id="5" name="Espace réservé du pied de page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0A3EA659-3A9B-4D4B-AE83-6A21087DBA6F}" type="slidenum">
              <a:rPr lang="fr-FR" smtClean="0"/>
              <a:t>‹N°›</a:t>
            </a:fld>
            <a:endParaRPr lang="fr-FR"/>
          </a:p>
        </p:txBody>
      </p:sp>
    </p:spTree>
    <p:extLst>
      <p:ext uri="{BB962C8B-B14F-4D97-AF65-F5344CB8AC3E}">
        <p14:creationId xmlns:p14="http://schemas.microsoft.com/office/powerpoint/2010/main" val="20646578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4DA3D8-3505-3B4E-B222-1EE11B8A1033}"/>
              </a:ext>
            </a:extLst>
          </p:cNvPr>
          <p:cNvSpPr txBox="1"/>
          <p:nvPr/>
        </p:nvSpPr>
        <p:spPr>
          <a:xfrm>
            <a:off x="9360792" y="6660157"/>
            <a:ext cx="504056" cy="664797"/>
          </a:xfrm>
          <a:prstGeom prst="rect">
            <a:avLst/>
          </a:prstGeom>
          <a:noFill/>
        </p:spPr>
        <p:txBody>
          <a:bodyPr wrap="square" rtlCol="0">
            <a:spAutoFit/>
          </a:bodyPr>
          <a:lstStyle/>
          <a:p>
            <a:r>
              <a:rPr lang="fr-FR" sz="4000" b="1" dirty="0">
                <a:solidFill>
                  <a:srgbClr val="1B1C3C"/>
                </a:solidFill>
              </a:rPr>
              <a:t>1</a:t>
            </a:r>
          </a:p>
        </p:txBody>
      </p:sp>
    </p:spTree>
    <p:extLst>
      <p:ext uri="{BB962C8B-B14F-4D97-AF65-F5344CB8AC3E}">
        <p14:creationId xmlns:p14="http://schemas.microsoft.com/office/powerpoint/2010/main" val="134234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6660740" cy="779316"/>
          </a:xfrm>
          <a:prstGeom prst="rect">
            <a:avLst/>
          </a:prstGeom>
          <a:noFill/>
        </p:spPr>
        <p:txBody>
          <a:bodyPr wrap="square" rtlCol="0">
            <a:spAutoFit/>
          </a:bodyPr>
          <a:lstStyle/>
          <a:p>
            <a:r>
              <a:rPr lang="fr-FR" sz="4800" b="1" dirty="0">
                <a:solidFill>
                  <a:schemeClr val="bg1"/>
                </a:solidFill>
              </a:rPr>
              <a:t>LA POSTURE</a:t>
            </a:r>
            <a:endParaRPr lang="fr-FR" sz="5400" b="1" dirty="0">
              <a:solidFill>
                <a:schemeClr val="bg1"/>
              </a:solidFill>
            </a:endParaRPr>
          </a:p>
        </p:txBody>
      </p:sp>
      <p:sp>
        <p:nvSpPr>
          <p:cNvPr id="5" name="Rectangle 4">
            <a:extLst>
              <a:ext uri="{FF2B5EF4-FFF2-40B4-BE49-F238E27FC236}">
                <a16:creationId xmlns:a16="http://schemas.microsoft.com/office/drawing/2014/main" id="{0BE35820-9411-8345-AB73-99EBBEA4E9A3}"/>
              </a:ext>
            </a:extLst>
          </p:cNvPr>
          <p:cNvSpPr/>
          <p:nvPr/>
        </p:nvSpPr>
        <p:spPr>
          <a:xfrm>
            <a:off x="5350922" y="2890021"/>
            <a:ext cx="4536504" cy="923330"/>
          </a:xfrm>
          <a:prstGeom prst="rect">
            <a:avLst/>
          </a:prstGeom>
        </p:spPr>
        <p:txBody>
          <a:bodyPr wrap="square">
            <a:spAutoFit/>
          </a:bodyPr>
          <a:lstStyle/>
          <a:p>
            <a:pPr algn="just" defTabSz="914400" fontAlgn="auto" hangingPunct="1">
              <a:lnSpc>
                <a:spcPct val="100000"/>
              </a:lnSpc>
              <a:spcBef>
                <a:spcPts val="0"/>
              </a:spcBef>
              <a:spcAft>
                <a:spcPts val="0"/>
              </a:spcAft>
              <a:buClrTx/>
              <a:buSzTx/>
              <a:buFontTx/>
              <a:buNone/>
            </a:pPr>
            <a:r>
              <a:rPr lang="fr-FR" dirty="0">
                <a:solidFill>
                  <a:prstClr val="black"/>
                </a:solidFill>
                <a:latin typeface="+mj-lt"/>
              </a:rPr>
              <a:t>La posture idéale n’existe pas, il faut donc privilégier l’alternance des postures (s’étirer, se lever). </a:t>
            </a:r>
          </a:p>
        </p:txBody>
      </p:sp>
      <p:sp>
        <p:nvSpPr>
          <p:cNvPr id="8" name="Rectangle 7">
            <a:extLst>
              <a:ext uri="{FF2B5EF4-FFF2-40B4-BE49-F238E27FC236}">
                <a16:creationId xmlns:a16="http://schemas.microsoft.com/office/drawing/2014/main" id="{8616542C-51B0-BA4C-9D8E-B7EE58F9B0AA}"/>
              </a:ext>
            </a:extLst>
          </p:cNvPr>
          <p:cNvSpPr/>
          <p:nvPr/>
        </p:nvSpPr>
        <p:spPr bwMode="auto">
          <a:xfrm>
            <a:off x="5062890" y="2909398"/>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0" name="Rectangle 9">
            <a:extLst>
              <a:ext uri="{FF2B5EF4-FFF2-40B4-BE49-F238E27FC236}">
                <a16:creationId xmlns:a16="http://schemas.microsoft.com/office/drawing/2014/main" id="{DC60E6E0-BCED-704A-9E0B-63101B7BE260}"/>
              </a:ext>
            </a:extLst>
          </p:cNvPr>
          <p:cNvSpPr/>
          <p:nvPr/>
        </p:nvSpPr>
        <p:spPr bwMode="auto">
          <a:xfrm>
            <a:off x="5084346" y="4004680"/>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13" name="Rectangle 12">
            <a:extLst>
              <a:ext uri="{FF2B5EF4-FFF2-40B4-BE49-F238E27FC236}">
                <a16:creationId xmlns:a16="http://schemas.microsoft.com/office/drawing/2014/main" id="{F00AE8F7-7386-F34C-9AE9-BAFBE28F9F7D}"/>
              </a:ext>
            </a:extLst>
          </p:cNvPr>
          <p:cNvSpPr/>
          <p:nvPr/>
        </p:nvSpPr>
        <p:spPr>
          <a:xfrm>
            <a:off x="5350922" y="3957367"/>
            <a:ext cx="4536504" cy="923330"/>
          </a:xfrm>
          <a:prstGeom prst="rect">
            <a:avLst/>
          </a:prstGeom>
        </p:spPr>
        <p:txBody>
          <a:bodyPr wrap="square">
            <a:spAutoFit/>
          </a:bodyPr>
          <a:lstStyle/>
          <a:p>
            <a:pPr algn="just" defTabSz="914400" fontAlgn="auto" hangingPunct="1">
              <a:lnSpc>
                <a:spcPct val="100000"/>
              </a:lnSpc>
              <a:spcBef>
                <a:spcPts val="0"/>
              </a:spcBef>
              <a:spcAft>
                <a:spcPts val="0"/>
              </a:spcAft>
              <a:buClrTx/>
              <a:buSzTx/>
              <a:buFontTx/>
              <a:buNone/>
            </a:pPr>
            <a:r>
              <a:rPr lang="fr-FR" dirty="0">
                <a:solidFill>
                  <a:prstClr val="black"/>
                </a:solidFill>
                <a:latin typeface="+mj-lt"/>
              </a:rPr>
              <a:t>Ceci étant dit, il existe une posture de moindre inconfort que l’on peut essayer de privilégier. </a:t>
            </a:r>
          </a:p>
        </p:txBody>
      </p:sp>
      <p:grpSp>
        <p:nvGrpSpPr>
          <p:cNvPr id="19" name="Groupe 18">
            <a:extLst>
              <a:ext uri="{FF2B5EF4-FFF2-40B4-BE49-F238E27FC236}">
                <a16:creationId xmlns:a16="http://schemas.microsoft.com/office/drawing/2014/main" id="{4C5CDD35-50E3-424D-93CE-D900580F88E9}"/>
              </a:ext>
            </a:extLst>
          </p:cNvPr>
          <p:cNvGrpSpPr/>
          <p:nvPr/>
        </p:nvGrpSpPr>
        <p:grpSpPr>
          <a:xfrm>
            <a:off x="103313" y="1907629"/>
            <a:ext cx="4815561" cy="4247595"/>
            <a:chOff x="1763688" y="1578278"/>
            <a:chExt cx="4499248" cy="3866946"/>
          </a:xfrm>
        </p:grpSpPr>
        <p:grpSp>
          <p:nvGrpSpPr>
            <p:cNvPr id="22" name="Groupe 21">
              <a:extLst>
                <a:ext uri="{FF2B5EF4-FFF2-40B4-BE49-F238E27FC236}">
                  <a16:creationId xmlns:a16="http://schemas.microsoft.com/office/drawing/2014/main" id="{AD340331-0A07-3148-BCFC-43155003C7A3}"/>
                </a:ext>
              </a:extLst>
            </p:cNvPr>
            <p:cNvGrpSpPr/>
            <p:nvPr/>
          </p:nvGrpSpPr>
          <p:grpSpPr>
            <a:xfrm>
              <a:off x="1763688" y="1578278"/>
              <a:ext cx="4499248" cy="3866946"/>
              <a:chOff x="1763688" y="1578278"/>
              <a:chExt cx="4499248" cy="3866946"/>
            </a:xfrm>
          </p:grpSpPr>
          <p:grpSp>
            <p:nvGrpSpPr>
              <p:cNvPr id="29" name="Groupe 28">
                <a:extLst>
                  <a:ext uri="{FF2B5EF4-FFF2-40B4-BE49-F238E27FC236}">
                    <a16:creationId xmlns:a16="http://schemas.microsoft.com/office/drawing/2014/main" id="{867EA34B-3A6B-1745-B9F5-9C284E4D4596}"/>
                  </a:ext>
                </a:extLst>
              </p:cNvPr>
              <p:cNvGrpSpPr/>
              <p:nvPr/>
            </p:nvGrpSpPr>
            <p:grpSpPr>
              <a:xfrm>
                <a:off x="1763688" y="1845224"/>
                <a:ext cx="4499248" cy="3600000"/>
                <a:chOff x="1763688" y="1916832"/>
                <a:chExt cx="4499248" cy="3600000"/>
              </a:xfrm>
            </p:grpSpPr>
            <p:pic>
              <p:nvPicPr>
                <p:cNvPr id="31" name="Picture 2">
                  <a:extLst>
                    <a:ext uri="{FF2B5EF4-FFF2-40B4-BE49-F238E27FC236}">
                      <a16:creationId xmlns:a16="http://schemas.microsoft.com/office/drawing/2014/main" id="{185A6874-1148-6748-BA0A-02511EED86C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a:off x="1763688" y="1916832"/>
                  <a:ext cx="4499248"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a:extLst>
                    <a:ext uri="{FF2B5EF4-FFF2-40B4-BE49-F238E27FC236}">
                      <a16:creationId xmlns:a16="http://schemas.microsoft.com/office/drawing/2014/main" id="{5EC54CBF-269F-2E43-BB46-91D5E5CEC05D}"/>
                    </a:ext>
                  </a:extLst>
                </p:cNvPr>
                <p:cNvSpPr txBox="1"/>
                <p:nvPr/>
              </p:nvSpPr>
              <p:spPr>
                <a:xfrm>
                  <a:off x="2627784" y="3212976"/>
                  <a:ext cx="1241511" cy="2929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rPr>
                    <a:t>90-135 °</a:t>
                  </a:r>
                </a:p>
              </p:txBody>
            </p:sp>
            <p:cxnSp>
              <p:nvCxnSpPr>
                <p:cNvPr id="33" name="Connecteur droit 32">
                  <a:extLst>
                    <a:ext uri="{FF2B5EF4-FFF2-40B4-BE49-F238E27FC236}">
                      <a16:creationId xmlns:a16="http://schemas.microsoft.com/office/drawing/2014/main" id="{947EE365-72B2-E34C-8357-9AA6512FC171}"/>
                    </a:ext>
                  </a:extLst>
                </p:cNvPr>
                <p:cNvCxnSpPr/>
                <p:nvPr/>
              </p:nvCxnSpPr>
              <p:spPr>
                <a:xfrm>
                  <a:off x="2816491" y="2544241"/>
                  <a:ext cx="864096" cy="0"/>
                </a:xfrm>
                <a:prstGeom prst="line">
                  <a:avLst/>
                </a:prstGeom>
                <a:noFill/>
                <a:ln w="19050" cap="flat" cmpd="sng" algn="ctr">
                  <a:solidFill>
                    <a:sysClr val="windowText" lastClr="000000"/>
                  </a:solidFill>
                  <a:prstDash val="sysDot"/>
                </a:ln>
                <a:effectLst/>
              </p:spPr>
            </p:cxnSp>
            <p:sp>
              <p:nvSpPr>
                <p:cNvPr id="34" name="ZoneTexte 33">
                  <a:extLst>
                    <a:ext uri="{FF2B5EF4-FFF2-40B4-BE49-F238E27FC236}">
                      <a16:creationId xmlns:a16="http://schemas.microsoft.com/office/drawing/2014/main" id="{A1CCE8B6-A0E2-F541-B338-A7899CA2C25E}"/>
                    </a:ext>
                  </a:extLst>
                </p:cNvPr>
                <p:cNvSpPr txBox="1"/>
                <p:nvPr/>
              </p:nvSpPr>
              <p:spPr>
                <a:xfrm>
                  <a:off x="5004048" y="3284984"/>
                  <a:ext cx="1152128" cy="2075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latin typeface="Calibri"/>
                    </a:rPr>
                    <a:t>des avant-bras</a:t>
                  </a:r>
                </a:p>
              </p:txBody>
            </p:sp>
          </p:grpSp>
          <p:sp>
            <p:nvSpPr>
              <p:cNvPr id="30" name="ZoneTexte 29">
                <a:extLst>
                  <a:ext uri="{FF2B5EF4-FFF2-40B4-BE49-F238E27FC236}">
                    <a16:creationId xmlns:a16="http://schemas.microsoft.com/office/drawing/2014/main" id="{7E275DB1-EA26-4E48-8833-DC24CD196B66}"/>
                  </a:ext>
                </a:extLst>
              </p:cNvPr>
              <p:cNvSpPr txBox="1"/>
              <p:nvPr/>
            </p:nvSpPr>
            <p:spPr>
              <a:xfrm>
                <a:off x="1799691" y="1578278"/>
                <a:ext cx="4427239" cy="244132"/>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rPr>
                  <a:t>Posture de moindre inconfort pour le travail sur écran</a:t>
                </a:r>
              </a:p>
            </p:txBody>
          </p:sp>
        </p:grpSp>
        <p:sp>
          <p:nvSpPr>
            <p:cNvPr id="28" name="ZoneTexte 27">
              <a:extLst>
                <a:ext uri="{FF2B5EF4-FFF2-40B4-BE49-F238E27FC236}">
                  <a16:creationId xmlns:a16="http://schemas.microsoft.com/office/drawing/2014/main" id="{4F95FFDA-235E-844B-89C4-5231B5783436}"/>
                </a:ext>
              </a:extLst>
            </p:cNvPr>
            <p:cNvSpPr txBox="1"/>
            <p:nvPr/>
          </p:nvSpPr>
          <p:spPr>
            <a:xfrm>
              <a:off x="5781065" y="2908854"/>
              <a:ext cx="360040" cy="2197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rPr>
                <a:t>le</a:t>
              </a:r>
            </a:p>
          </p:txBody>
        </p:sp>
      </p:grpSp>
      <p:sp>
        <p:nvSpPr>
          <p:cNvPr id="44" name="Rectangle 24">
            <a:extLst>
              <a:ext uri="{FF2B5EF4-FFF2-40B4-BE49-F238E27FC236}">
                <a16:creationId xmlns:a16="http://schemas.microsoft.com/office/drawing/2014/main" id="{A851859F-ED99-C84C-A160-9C1C2ADFBEF2}"/>
              </a:ext>
            </a:extLst>
          </p:cNvPr>
          <p:cNvSpPr>
            <a:spLocks noChangeArrowheads="1"/>
          </p:cNvSpPr>
          <p:nvPr/>
        </p:nvSpPr>
        <p:spPr bwMode="auto">
          <a:xfrm>
            <a:off x="141847" y="6180283"/>
            <a:ext cx="797050" cy="222837"/>
          </a:xfrm>
          <a:prstGeom prst="rect">
            <a:avLst/>
          </a:prstGeom>
          <a:solidFill>
            <a:schemeClr val="tx1"/>
          </a:solidFill>
          <a:ln>
            <a:noFill/>
          </a:ln>
          <a:extLst/>
        </p:spPr>
        <p:txBody>
          <a:bodyPr wrap="none" lIns="83521" tIns="41761" rIns="83521" bIns="41761">
            <a:spAutoFit/>
          </a:bodyPr>
          <a:lstStyle/>
          <a:p>
            <a:pPr defTabSz="914400" fontAlgn="auto" hangingPunct="1">
              <a:lnSpc>
                <a:spcPct val="100000"/>
              </a:lnSpc>
              <a:spcBef>
                <a:spcPts val="0"/>
              </a:spcBef>
              <a:spcAft>
                <a:spcPts val="0"/>
              </a:spcAft>
              <a:buClrTx/>
              <a:buSzTx/>
              <a:buFontTx/>
              <a:buNone/>
            </a:pPr>
            <a:r>
              <a:rPr lang="fr-FR" sz="900" i="1" dirty="0">
                <a:solidFill>
                  <a:schemeClr val="bg1"/>
                </a:solidFill>
                <a:latin typeface="Calibri"/>
              </a:rPr>
              <a:t>Source</a:t>
            </a:r>
            <a:r>
              <a:rPr lang="fr-FR" sz="900" dirty="0">
                <a:solidFill>
                  <a:schemeClr val="bg1"/>
                </a:solidFill>
                <a:latin typeface="Calibri"/>
              </a:rPr>
              <a:t> : </a:t>
            </a:r>
            <a:r>
              <a:rPr lang="fr-FR" sz="900" b="1" dirty="0">
                <a:solidFill>
                  <a:schemeClr val="bg1"/>
                </a:solidFill>
                <a:latin typeface="Calibri"/>
              </a:rPr>
              <a:t>INRS</a:t>
            </a:r>
          </a:p>
        </p:txBody>
      </p:sp>
      <p:sp>
        <p:nvSpPr>
          <p:cNvPr id="17" name="Rectangle 16">
            <a:extLst>
              <a:ext uri="{FF2B5EF4-FFF2-40B4-BE49-F238E27FC236}">
                <a16:creationId xmlns:a16="http://schemas.microsoft.com/office/drawing/2014/main" id="{FD61B1D7-0F2D-044A-B9D7-442FBF94455E}"/>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8" name="ZoneTexte 17">
            <a:extLst>
              <a:ext uri="{FF2B5EF4-FFF2-40B4-BE49-F238E27FC236}">
                <a16:creationId xmlns:a16="http://schemas.microsoft.com/office/drawing/2014/main" id="{C06608BD-9BE4-6542-9B18-5832DA743AF9}"/>
              </a:ext>
            </a:extLst>
          </p:cNvPr>
          <p:cNvSpPr txBox="1"/>
          <p:nvPr/>
        </p:nvSpPr>
        <p:spPr>
          <a:xfrm>
            <a:off x="9216529" y="6599134"/>
            <a:ext cx="864096" cy="664797"/>
          </a:xfrm>
          <a:prstGeom prst="rect">
            <a:avLst/>
          </a:prstGeom>
          <a:noFill/>
        </p:spPr>
        <p:txBody>
          <a:bodyPr wrap="square" rtlCol="0">
            <a:spAutoFit/>
          </a:bodyPr>
          <a:lstStyle/>
          <a:p>
            <a:r>
              <a:rPr lang="fr-FR" sz="4000" b="1" dirty="0">
                <a:solidFill>
                  <a:srgbClr val="1B1C3C"/>
                </a:solidFill>
              </a:rPr>
              <a:t>10</a:t>
            </a:r>
          </a:p>
        </p:txBody>
      </p:sp>
    </p:spTree>
    <p:extLst>
      <p:ext uri="{BB962C8B-B14F-4D97-AF65-F5344CB8AC3E}">
        <p14:creationId xmlns:p14="http://schemas.microsoft.com/office/powerpoint/2010/main" val="12262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6660740" cy="779316"/>
          </a:xfrm>
          <a:prstGeom prst="rect">
            <a:avLst/>
          </a:prstGeom>
          <a:noFill/>
        </p:spPr>
        <p:txBody>
          <a:bodyPr wrap="square" rtlCol="0">
            <a:spAutoFit/>
          </a:bodyPr>
          <a:lstStyle/>
          <a:p>
            <a:r>
              <a:rPr lang="fr-FR" sz="4800" b="1" dirty="0">
                <a:solidFill>
                  <a:schemeClr val="bg1"/>
                </a:solidFill>
              </a:rPr>
              <a:t>LA POSTURE (</a:t>
            </a:r>
            <a:r>
              <a:rPr lang="fr-FR" sz="4800" b="1" i="1" dirty="0">
                <a:solidFill>
                  <a:schemeClr val="bg1"/>
                </a:solidFill>
              </a:rPr>
              <a:t>suite</a:t>
            </a:r>
            <a:r>
              <a:rPr lang="fr-FR" sz="4800" b="1" dirty="0">
                <a:solidFill>
                  <a:schemeClr val="bg1"/>
                </a:solidFill>
              </a:rPr>
              <a:t>)</a:t>
            </a:r>
            <a:endParaRPr lang="fr-FR" sz="5400" b="1" dirty="0">
              <a:solidFill>
                <a:schemeClr val="bg1"/>
              </a:solidFill>
            </a:endParaRPr>
          </a:p>
        </p:txBody>
      </p:sp>
      <p:pic>
        <p:nvPicPr>
          <p:cNvPr id="7" name="Image 6">
            <a:extLst>
              <a:ext uri="{FF2B5EF4-FFF2-40B4-BE49-F238E27FC236}">
                <a16:creationId xmlns:a16="http://schemas.microsoft.com/office/drawing/2014/main" id="{71B18379-3A01-3145-A19A-993294AD5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84" y="1862284"/>
            <a:ext cx="2843233" cy="2932534"/>
          </a:xfrm>
          <a:prstGeom prst="rect">
            <a:avLst/>
          </a:prstGeom>
        </p:spPr>
      </p:pic>
      <p:sp>
        <p:nvSpPr>
          <p:cNvPr id="9" name="Rectangle 8">
            <a:extLst>
              <a:ext uri="{FF2B5EF4-FFF2-40B4-BE49-F238E27FC236}">
                <a16:creationId xmlns:a16="http://schemas.microsoft.com/office/drawing/2014/main" id="{4E112E93-36C3-994F-A53A-9E8B63D31D50}"/>
              </a:ext>
            </a:extLst>
          </p:cNvPr>
          <p:cNvSpPr/>
          <p:nvPr/>
        </p:nvSpPr>
        <p:spPr>
          <a:xfrm>
            <a:off x="3528144" y="1838618"/>
            <a:ext cx="5184576" cy="865237"/>
          </a:xfrm>
          <a:prstGeom prst="rect">
            <a:avLst/>
          </a:prstGeom>
        </p:spPr>
        <p:txBody>
          <a:bodyPr wrap="square">
            <a:spAutoFit/>
          </a:bodyPr>
          <a:lstStyle/>
          <a:p>
            <a:pPr algn="just"/>
            <a:r>
              <a:rPr lang="fr-FR" dirty="0"/>
              <a:t>Réglez la hauteur du siège juste au dessous des genoux afin d’avoir les cuisses à l’horizontal assis</a:t>
            </a:r>
          </a:p>
        </p:txBody>
      </p:sp>
      <p:cxnSp>
        <p:nvCxnSpPr>
          <p:cNvPr id="12" name="Connecteur droit avec flèche 11">
            <a:extLst>
              <a:ext uri="{FF2B5EF4-FFF2-40B4-BE49-F238E27FC236}">
                <a16:creationId xmlns:a16="http://schemas.microsoft.com/office/drawing/2014/main" id="{2D7E41F6-27E1-C94F-AF9E-53F62F30865D}"/>
              </a:ext>
            </a:extLst>
          </p:cNvPr>
          <p:cNvCxnSpPr/>
          <p:nvPr/>
        </p:nvCxnSpPr>
        <p:spPr bwMode="auto">
          <a:xfrm>
            <a:off x="1223888" y="3923853"/>
            <a:ext cx="576064" cy="0"/>
          </a:xfrm>
          <a:prstGeom prst="straightConnector1">
            <a:avLst/>
          </a:prstGeom>
          <a:ln>
            <a:solidFill>
              <a:srgbClr val="FF0000"/>
            </a:solidFill>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pic>
        <p:nvPicPr>
          <p:cNvPr id="24" name="Picture 2" descr="Discus 150 - 250">
            <a:extLst>
              <a:ext uri="{FF2B5EF4-FFF2-40B4-BE49-F238E27FC236}">
                <a16:creationId xmlns:a16="http://schemas.microsoft.com/office/drawing/2014/main" id="{81574043-5241-6B4A-A853-CF0C4FE585BF}"/>
              </a:ext>
            </a:extLst>
          </p:cNvPr>
          <p:cNvPicPr>
            <a:picLocks noChangeAspect="1" noChangeArrowheads="1"/>
          </p:cNvPicPr>
          <p:nvPr/>
        </p:nvPicPr>
        <p:blipFill>
          <a:blip r:embed="rId4" cstate="print"/>
          <a:srcRect/>
          <a:stretch>
            <a:fillRect/>
          </a:stretch>
        </p:blipFill>
        <p:spPr bwMode="auto">
          <a:xfrm>
            <a:off x="3755710" y="4211885"/>
            <a:ext cx="2442900" cy="2160240"/>
          </a:xfrm>
          <a:prstGeom prst="rect">
            <a:avLst/>
          </a:prstGeom>
          <a:noFill/>
          <a:ln>
            <a:solidFill>
              <a:schemeClr val="tx1"/>
            </a:solidFill>
          </a:ln>
        </p:spPr>
      </p:pic>
      <p:sp>
        <p:nvSpPr>
          <p:cNvPr id="14" name="Rectangle 13">
            <a:extLst>
              <a:ext uri="{FF2B5EF4-FFF2-40B4-BE49-F238E27FC236}">
                <a16:creationId xmlns:a16="http://schemas.microsoft.com/office/drawing/2014/main" id="{1E4A8331-2D1F-4344-9E2E-EBC8007162A4}"/>
              </a:ext>
            </a:extLst>
          </p:cNvPr>
          <p:cNvSpPr/>
          <p:nvPr/>
        </p:nvSpPr>
        <p:spPr>
          <a:xfrm>
            <a:off x="6624488" y="4139877"/>
            <a:ext cx="2669668" cy="865237"/>
          </a:xfrm>
          <a:prstGeom prst="rect">
            <a:avLst/>
          </a:prstGeom>
        </p:spPr>
        <p:txBody>
          <a:bodyPr wrap="square">
            <a:spAutoFit/>
          </a:bodyPr>
          <a:lstStyle/>
          <a:p>
            <a:pPr algn="just"/>
            <a:r>
              <a:rPr lang="fr-FR" dirty="0"/>
              <a:t>Repose pied si les pieds ne reposent pas au sol et en cas de handicap</a:t>
            </a:r>
          </a:p>
        </p:txBody>
      </p:sp>
      <p:sp>
        <p:nvSpPr>
          <p:cNvPr id="26" name="Rectangle 25">
            <a:extLst>
              <a:ext uri="{FF2B5EF4-FFF2-40B4-BE49-F238E27FC236}">
                <a16:creationId xmlns:a16="http://schemas.microsoft.com/office/drawing/2014/main" id="{C043CE52-A127-A443-B24E-3912A0A81083}"/>
              </a:ext>
            </a:extLst>
          </p:cNvPr>
          <p:cNvSpPr/>
          <p:nvPr/>
        </p:nvSpPr>
        <p:spPr bwMode="auto">
          <a:xfrm>
            <a:off x="3240112" y="1862284"/>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27" name="Rectangle 26">
            <a:extLst>
              <a:ext uri="{FF2B5EF4-FFF2-40B4-BE49-F238E27FC236}">
                <a16:creationId xmlns:a16="http://schemas.microsoft.com/office/drawing/2014/main" id="{710D7B2A-0625-0F4F-8021-EFB8816EC3AB}"/>
              </a:ext>
            </a:extLst>
          </p:cNvPr>
          <p:cNvSpPr/>
          <p:nvPr/>
        </p:nvSpPr>
        <p:spPr bwMode="auto">
          <a:xfrm>
            <a:off x="6303352" y="4205434"/>
            <a:ext cx="288032" cy="288032"/>
          </a:xfrm>
          <a:prstGeom prst="rect">
            <a:avLst/>
          </a:prstGeom>
          <a:solidFill>
            <a:srgbClr val="1B1C3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0" name="Rectangle 9">
            <a:extLst>
              <a:ext uri="{FF2B5EF4-FFF2-40B4-BE49-F238E27FC236}">
                <a16:creationId xmlns:a16="http://schemas.microsoft.com/office/drawing/2014/main" id="{645D397E-4B73-A54E-A2F0-55C8D7DAE452}"/>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1" name="ZoneTexte 10">
            <a:extLst>
              <a:ext uri="{FF2B5EF4-FFF2-40B4-BE49-F238E27FC236}">
                <a16:creationId xmlns:a16="http://schemas.microsoft.com/office/drawing/2014/main" id="{EE21F126-495E-704F-84F4-D9E4DEC0EC53}"/>
              </a:ext>
            </a:extLst>
          </p:cNvPr>
          <p:cNvSpPr txBox="1"/>
          <p:nvPr/>
        </p:nvSpPr>
        <p:spPr>
          <a:xfrm>
            <a:off x="9288537" y="6595660"/>
            <a:ext cx="792088" cy="664797"/>
          </a:xfrm>
          <a:prstGeom prst="rect">
            <a:avLst/>
          </a:prstGeom>
          <a:noFill/>
        </p:spPr>
        <p:txBody>
          <a:bodyPr wrap="square" rtlCol="0">
            <a:spAutoFit/>
          </a:bodyPr>
          <a:lstStyle/>
          <a:p>
            <a:r>
              <a:rPr lang="fr-FR" sz="4000" b="1" dirty="0">
                <a:solidFill>
                  <a:srgbClr val="1B1C3C"/>
                </a:solidFill>
              </a:rPr>
              <a:t>11</a:t>
            </a:r>
          </a:p>
        </p:txBody>
      </p:sp>
    </p:spTree>
    <p:extLst>
      <p:ext uri="{BB962C8B-B14F-4D97-AF65-F5344CB8AC3E}">
        <p14:creationId xmlns:p14="http://schemas.microsoft.com/office/powerpoint/2010/main" val="9383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up)">
                                      <p:cBhvr>
                                        <p:cTn id="16" dur="500"/>
                                        <p:tgtEl>
                                          <p:spTgt spid="2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up)">
                                      <p:cBhvr>
                                        <p:cTn id="30" dur="500"/>
                                        <p:tgtEl>
                                          <p:spTgt spid="2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26" name="Rectangle 25">
            <a:extLst>
              <a:ext uri="{FF2B5EF4-FFF2-40B4-BE49-F238E27FC236}">
                <a16:creationId xmlns:a16="http://schemas.microsoft.com/office/drawing/2014/main" id="{C043CE52-A127-A443-B24E-3912A0A81083}"/>
              </a:ext>
            </a:extLst>
          </p:cNvPr>
          <p:cNvSpPr/>
          <p:nvPr/>
        </p:nvSpPr>
        <p:spPr bwMode="auto">
          <a:xfrm>
            <a:off x="575816" y="1854142"/>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823174"/>
            <a:ext cx="1197828" cy="349968"/>
          </a:xfrm>
          <a:prstGeom prst="rect">
            <a:avLst/>
          </a:prstGeom>
        </p:spPr>
        <p:txBody>
          <a:bodyPr wrap="none">
            <a:spAutoFit/>
          </a:bodyPr>
          <a:lstStyle/>
          <a:p>
            <a:r>
              <a:rPr lang="fr-FR" b="1" dirty="0"/>
              <a:t>L’ÉCRAN</a:t>
            </a:r>
          </a:p>
        </p:txBody>
      </p:sp>
      <p:sp>
        <p:nvSpPr>
          <p:cNvPr id="10" name="Rectangle 9">
            <a:extLst>
              <a:ext uri="{FF2B5EF4-FFF2-40B4-BE49-F238E27FC236}">
                <a16:creationId xmlns:a16="http://schemas.microsoft.com/office/drawing/2014/main" id="{4BEE6B8D-439C-4E41-9BD1-9D2543114756}"/>
              </a:ext>
            </a:extLst>
          </p:cNvPr>
          <p:cNvSpPr/>
          <p:nvPr/>
        </p:nvSpPr>
        <p:spPr>
          <a:xfrm>
            <a:off x="503809" y="2267669"/>
            <a:ext cx="4968552" cy="3183949"/>
          </a:xfrm>
          <a:prstGeom prst="rect">
            <a:avLst/>
          </a:prstGeom>
        </p:spPr>
        <p:txBody>
          <a:bodyPr wrap="square">
            <a:spAutoFit/>
          </a:bodyPr>
          <a:lstStyle/>
          <a:p>
            <a:pPr algn="just"/>
            <a:r>
              <a:rPr lang="fr-FR" dirty="0"/>
              <a:t>Celui-ci devrait être réglable en hauteur et inclinable. La distance œil-écran devrait être entre 50 et 70 cm. Une façon simple d’obtenir une distance adaptée et de se positionner à son habitude face à l’écran et de tendre les bras. Si le bout des doigts effleure l’écran, vous êtes à bonne distance. </a:t>
            </a:r>
          </a:p>
          <a:p>
            <a:pPr algn="just"/>
            <a:r>
              <a:rPr lang="fr-FR" dirty="0"/>
              <a:t>Concernant la hauteur, le haut de l’écran devrait être au même niveau que l’axe du regard (exception faite des personnes portant des verres progressifs pour lesquelles l’écran doit être positionné plus bas).</a:t>
            </a:r>
          </a:p>
        </p:txBody>
      </p:sp>
      <p:sp>
        <p:nvSpPr>
          <p:cNvPr id="11" name="Rectangle 10">
            <a:extLst>
              <a:ext uri="{FF2B5EF4-FFF2-40B4-BE49-F238E27FC236}">
                <a16:creationId xmlns:a16="http://schemas.microsoft.com/office/drawing/2014/main" id="{01D746E4-8251-824B-BDF7-45B3D80DFA50}"/>
              </a:ext>
            </a:extLst>
          </p:cNvPr>
          <p:cNvSpPr/>
          <p:nvPr/>
        </p:nvSpPr>
        <p:spPr>
          <a:xfrm>
            <a:off x="503809" y="5546145"/>
            <a:ext cx="5038725" cy="1122871"/>
          </a:xfrm>
          <a:prstGeom prst="rect">
            <a:avLst/>
          </a:prstGeom>
        </p:spPr>
        <p:txBody>
          <a:bodyPr>
            <a:spAutoFit/>
          </a:bodyPr>
          <a:lstStyle/>
          <a:p>
            <a:pPr algn="just"/>
            <a:r>
              <a:rPr lang="fr-FR" dirty="0"/>
              <a:t>Dans le cas de l’utilisation de deux écrans, optez pour deux écrans identiques. Si un écran est beaucoup plus utilisé que l’autre, ce dernier devrait être placé face à vous.  </a:t>
            </a:r>
          </a:p>
        </p:txBody>
      </p:sp>
      <p:pic>
        <p:nvPicPr>
          <p:cNvPr id="15" name="Image 14">
            <a:extLst>
              <a:ext uri="{FF2B5EF4-FFF2-40B4-BE49-F238E27FC236}">
                <a16:creationId xmlns:a16="http://schemas.microsoft.com/office/drawing/2014/main" id="{3513730F-3C67-4E4D-A8F9-4D11A6E7C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534" y="2411685"/>
            <a:ext cx="4479111" cy="3491805"/>
          </a:xfrm>
          <a:prstGeom prst="rect">
            <a:avLst/>
          </a:prstGeom>
        </p:spPr>
      </p:pic>
      <p:sp>
        <p:nvSpPr>
          <p:cNvPr id="9" name="Rectangle 8">
            <a:extLst>
              <a:ext uri="{FF2B5EF4-FFF2-40B4-BE49-F238E27FC236}">
                <a16:creationId xmlns:a16="http://schemas.microsoft.com/office/drawing/2014/main" id="{DDEFE31C-EBEF-F649-81A8-3CFBBB17D4AB}"/>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2" name="ZoneTexte 11">
            <a:extLst>
              <a:ext uri="{FF2B5EF4-FFF2-40B4-BE49-F238E27FC236}">
                <a16:creationId xmlns:a16="http://schemas.microsoft.com/office/drawing/2014/main" id="{B046D689-56FD-A04B-8DC1-012C74ADBA3F}"/>
              </a:ext>
            </a:extLst>
          </p:cNvPr>
          <p:cNvSpPr txBox="1"/>
          <p:nvPr/>
        </p:nvSpPr>
        <p:spPr>
          <a:xfrm>
            <a:off x="9216776" y="6595660"/>
            <a:ext cx="792088" cy="664797"/>
          </a:xfrm>
          <a:prstGeom prst="rect">
            <a:avLst/>
          </a:prstGeom>
          <a:noFill/>
        </p:spPr>
        <p:txBody>
          <a:bodyPr wrap="square" rtlCol="0">
            <a:spAutoFit/>
          </a:bodyPr>
          <a:lstStyle/>
          <a:p>
            <a:r>
              <a:rPr lang="fr-FR" sz="4000" b="1" dirty="0">
                <a:solidFill>
                  <a:srgbClr val="1B1C3C"/>
                </a:solidFill>
              </a:rPr>
              <a:t>12</a:t>
            </a:r>
          </a:p>
        </p:txBody>
      </p:sp>
    </p:spTree>
    <p:extLst>
      <p:ext uri="{BB962C8B-B14F-4D97-AF65-F5344CB8AC3E}">
        <p14:creationId xmlns:p14="http://schemas.microsoft.com/office/powerpoint/2010/main" val="27730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26" name="Rectangle 25">
            <a:extLst>
              <a:ext uri="{FF2B5EF4-FFF2-40B4-BE49-F238E27FC236}">
                <a16:creationId xmlns:a16="http://schemas.microsoft.com/office/drawing/2014/main" id="{C043CE52-A127-A443-B24E-3912A0A81083}"/>
              </a:ext>
            </a:extLst>
          </p:cNvPr>
          <p:cNvSpPr/>
          <p:nvPr/>
        </p:nvSpPr>
        <p:spPr bwMode="auto">
          <a:xfrm>
            <a:off x="896396" y="4700516"/>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691605"/>
            <a:ext cx="6276077" cy="349968"/>
          </a:xfrm>
          <a:prstGeom prst="rect">
            <a:avLst/>
          </a:prstGeom>
        </p:spPr>
        <p:txBody>
          <a:bodyPr wrap="none">
            <a:spAutoFit/>
          </a:bodyPr>
          <a:lstStyle/>
          <a:p>
            <a:r>
              <a:rPr lang="fr-FR" b="1" dirty="0"/>
              <a:t>CAS DE L’UTILISATION D’UN ORDINATEUR PORTABLE</a:t>
            </a:r>
          </a:p>
        </p:txBody>
      </p:sp>
      <p:sp>
        <p:nvSpPr>
          <p:cNvPr id="10" name="Rectangle 9">
            <a:extLst>
              <a:ext uri="{FF2B5EF4-FFF2-40B4-BE49-F238E27FC236}">
                <a16:creationId xmlns:a16="http://schemas.microsoft.com/office/drawing/2014/main" id="{4BEE6B8D-439C-4E41-9BD1-9D2543114756}"/>
              </a:ext>
            </a:extLst>
          </p:cNvPr>
          <p:cNvSpPr/>
          <p:nvPr/>
        </p:nvSpPr>
        <p:spPr>
          <a:xfrm>
            <a:off x="504328" y="2124039"/>
            <a:ext cx="9217024" cy="2153410"/>
          </a:xfrm>
          <a:prstGeom prst="rect">
            <a:avLst/>
          </a:prstGeom>
        </p:spPr>
        <p:txBody>
          <a:bodyPr wrap="square">
            <a:spAutoFit/>
          </a:bodyPr>
          <a:lstStyle/>
          <a:p>
            <a:pPr algn="just"/>
            <a:r>
              <a:rPr lang="fr-FR" dirty="0"/>
              <a:t>Les ordinateurs portables sont de plus en plus utilisés dans les entreprises mais leur utilisation ne tient pas compte des ajustements spécifique qui nécessite leur usage. </a:t>
            </a:r>
          </a:p>
          <a:p>
            <a:pPr algn="just"/>
            <a:endParaRPr lang="fr-FR" dirty="0"/>
          </a:p>
          <a:p>
            <a:pPr algn="just"/>
            <a:r>
              <a:rPr lang="fr-FR" dirty="0"/>
              <a:t>En effet, l‘écran et le clavier constituent alors un seul bloc qui ne permet pas les réglages évoqués précédemment. </a:t>
            </a:r>
          </a:p>
          <a:p>
            <a:pPr algn="just"/>
            <a:endParaRPr lang="fr-FR" dirty="0"/>
          </a:p>
          <a:p>
            <a:pPr algn="just"/>
            <a:r>
              <a:rPr lang="fr-FR" dirty="0"/>
              <a:t>L’ordinateur portable n’a pas été conçu pour les personnes travaillant de manière prolongée sur écran.</a:t>
            </a:r>
          </a:p>
        </p:txBody>
      </p:sp>
      <p:sp>
        <p:nvSpPr>
          <p:cNvPr id="11" name="Rectangle 10">
            <a:extLst>
              <a:ext uri="{FF2B5EF4-FFF2-40B4-BE49-F238E27FC236}">
                <a16:creationId xmlns:a16="http://schemas.microsoft.com/office/drawing/2014/main" id="{01D746E4-8251-824B-BDF7-45B3D80DFA50}"/>
              </a:ext>
            </a:extLst>
          </p:cNvPr>
          <p:cNvSpPr/>
          <p:nvPr/>
        </p:nvSpPr>
        <p:spPr>
          <a:xfrm>
            <a:off x="504328" y="4268468"/>
            <a:ext cx="8352928" cy="349968"/>
          </a:xfrm>
          <a:prstGeom prst="rect">
            <a:avLst/>
          </a:prstGeom>
        </p:spPr>
        <p:txBody>
          <a:bodyPr wrap="square">
            <a:spAutoFit/>
          </a:bodyPr>
          <a:lstStyle/>
          <a:p>
            <a:r>
              <a:rPr lang="fr-FR" b="1" dirty="0"/>
              <a:t>2 types d’aménagements existent afin de résoudre cette problématique : </a:t>
            </a:r>
          </a:p>
        </p:txBody>
      </p:sp>
      <p:sp>
        <p:nvSpPr>
          <p:cNvPr id="9" name="Rectangle 8">
            <a:extLst>
              <a:ext uri="{FF2B5EF4-FFF2-40B4-BE49-F238E27FC236}">
                <a16:creationId xmlns:a16="http://schemas.microsoft.com/office/drawing/2014/main" id="{2CB7B34E-7F0D-4E46-8DFC-AF376B7D9D35}"/>
              </a:ext>
            </a:extLst>
          </p:cNvPr>
          <p:cNvSpPr/>
          <p:nvPr/>
        </p:nvSpPr>
        <p:spPr bwMode="auto">
          <a:xfrm>
            <a:off x="598676" y="1722573"/>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2" name="Rectangle 1">
            <a:extLst>
              <a:ext uri="{FF2B5EF4-FFF2-40B4-BE49-F238E27FC236}">
                <a16:creationId xmlns:a16="http://schemas.microsoft.com/office/drawing/2014/main" id="{9B10B878-71E0-7245-BBE5-A857F11D64F2}"/>
              </a:ext>
            </a:extLst>
          </p:cNvPr>
          <p:cNvSpPr/>
          <p:nvPr/>
        </p:nvSpPr>
        <p:spPr>
          <a:xfrm>
            <a:off x="1185360" y="4700516"/>
            <a:ext cx="8712050" cy="349968"/>
          </a:xfrm>
          <a:prstGeom prst="rect">
            <a:avLst/>
          </a:prstGeom>
        </p:spPr>
        <p:txBody>
          <a:bodyPr wrap="square">
            <a:spAutoFit/>
          </a:bodyPr>
          <a:lstStyle/>
          <a:p>
            <a:r>
              <a:rPr lang="fr-FR" dirty="0"/>
              <a:t>Un couplage base d’accueil pour le portable, écran et bloc clavier/souris sans fil </a:t>
            </a:r>
          </a:p>
        </p:txBody>
      </p:sp>
      <p:sp>
        <p:nvSpPr>
          <p:cNvPr id="12" name="Rectangle 11">
            <a:extLst>
              <a:ext uri="{FF2B5EF4-FFF2-40B4-BE49-F238E27FC236}">
                <a16:creationId xmlns:a16="http://schemas.microsoft.com/office/drawing/2014/main" id="{838FAE22-4868-FE4C-90BF-01568EB3C55E}"/>
              </a:ext>
            </a:extLst>
          </p:cNvPr>
          <p:cNvSpPr/>
          <p:nvPr/>
        </p:nvSpPr>
        <p:spPr bwMode="auto">
          <a:xfrm>
            <a:off x="896396" y="5066276"/>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3" name="Rectangle 12">
            <a:extLst>
              <a:ext uri="{FF2B5EF4-FFF2-40B4-BE49-F238E27FC236}">
                <a16:creationId xmlns:a16="http://schemas.microsoft.com/office/drawing/2014/main" id="{969BA6C5-7C0B-CA49-AD31-84812064D3BA}"/>
              </a:ext>
            </a:extLst>
          </p:cNvPr>
          <p:cNvSpPr/>
          <p:nvPr/>
        </p:nvSpPr>
        <p:spPr>
          <a:xfrm>
            <a:off x="1185360" y="5066276"/>
            <a:ext cx="8712050" cy="349968"/>
          </a:xfrm>
          <a:prstGeom prst="rect">
            <a:avLst/>
          </a:prstGeom>
        </p:spPr>
        <p:txBody>
          <a:bodyPr wrap="square">
            <a:spAutoFit/>
          </a:bodyPr>
          <a:lstStyle/>
          <a:p>
            <a:r>
              <a:rPr lang="fr-FR" dirty="0"/>
              <a:t>Un couplage support pour ordinateur et un bloc clavier/souris sans fil</a:t>
            </a:r>
          </a:p>
        </p:txBody>
      </p:sp>
      <p:pic>
        <p:nvPicPr>
          <p:cNvPr id="14" name="Picture 5" descr="D:\DCIM\100NIKON\DSCN1367.JPG">
            <a:extLst>
              <a:ext uri="{FF2B5EF4-FFF2-40B4-BE49-F238E27FC236}">
                <a16:creationId xmlns:a16="http://schemas.microsoft.com/office/drawing/2014/main" id="{2314B090-5681-2741-9EC2-130B6AE1D6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3259" y="5517667"/>
            <a:ext cx="2437982" cy="1828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6" name="Groupe 15">
            <a:extLst>
              <a:ext uri="{FF2B5EF4-FFF2-40B4-BE49-F238E27FC236}">
                <a16:creationId xmlns:a16="http://schemas.microsoft.com/office/drawing/2014/main" id="{5CA5B3FA-E429-3545-B810-8BB0C0D39CBD}"/>
              </a:ext>
            </a:extLst>
          </p:cNvPr>
          <p:cNvGrpSpPr/>
          <p:nvPr/>
        </p:nvGrpSpPr>
        <p:grpSpPr>
          <a:xfrm>
            <a:off x="4032200" y="5624494"/>
            <a:ext cx="4641652" cy="1594768"/>
            <a:chOff x="5253941" y="5641504"/>
            <a:chExt cx="4641652" cy="1594768"/>
          </a:xfrm>
        </p:grpSpPr>
        <p:pic>
          <p:nvPicPr>
            <p:cNvPr id="17" name="Image 4" descr="Plateau Ergo pour Ordinateur Portable">
              <a:extLst>
                <a:ext uri="{FF2B5EF4-FFF2-40B4-BE49-F238E27FC236}">
                  <a16:creationId xmlns:a16="http://schemas.microsoft.com/office/drawing/2014/main" id="{1DDB1AD8-DB4E-204C-98EE-22B4E9ABD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584" y="5641504"/>
              <a:ext cx="2407009" cy="159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3" descr="http://ecx.images-amazon.com/images/I/41jgFgq1teL._SX385_.jpg">
              <a:extLst>
                <a:ext uri="{FF2B5EF4-FFF2-40B4-BE49-F238E27FC236}">
                  <a16:creationId xmlns:a16="http://schemas.microsoft.com/office/drawing/2014/main" id="{60E226E2-FF82-A14A-A4E2-5FE842675DA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3941" y="5641504"/>
              <a:ext cx="2246151" cy="159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lus 18">
              <a:extLst>
                <a:ext uri="{FF2B5EF4-FFF2-40B4-BE49-F238E27FC236}">
                  <a16:creationId xmlns:a16="http://schemas.microsoft.com/office/drawing/2014/main" id="{00A39DF9-9215-774E-8CB9-CD3207394D28}"/>
                </a:ext>
              </a:extLst>
            </p:cNvPr>
            <p:cNvSpPr/>
            <p:nvPr/>
          </p:nvSpPr>
          <p:spPr bwMode="auto">
            <a:xfrm>
              <a:off x="6919539" y="5835392"/>
              <a:ext cx="936104" cy="864096"/>
            </a:xfrm>
            <a:prstGeom prst="mathPlus">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grpSp>
      <p:sp>
        <p:nvSpPr>
          <p:cNvPr id="20" name="Rectangle 19">
            <a:extLst>
              <a:ext uri="{FF2B5EF4-FFF2-40B4-BE49-F238E27FC236}">
                <a16:creationId xmlns:a16="http://schemas.microsoft.com/office/drawing/2014/main" id="{2A08F76B-8BEA-1941-8476-A90C03A38DB6}"/>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21" name="ZoneTexte 20">
            <a:extLst>
              <a:ext uri="{FF2B5EF4-FFF2-40B4-BE49-F238E27FC236}">
                <a16:creationId xmlns:a16="http://schemas.microsoft.com/office/drawing/2014/main" id="{963DF252-8CAE-3141-88E6-0E70B4B3763A}"/>
              </a:ext>
            </a:extLst>
          </p:cNvPr>
          <p:cNvSpPr txBox="1"/>
          <p:nvPr/>
        </p:nvSpPr>
        <p:spPr>
          <a:xfrm>
            <a:off x="9242897" y="6595660"/>
            <a:ext cx="792088" cy="664797"/>
          </a:xfrm>
          <a:prstGeom prst="rect">
            <a:avLst/>
          </a:prstGeom>
          <a:noFill/>
        </p:spPr>
        <p:txBody>
          <a:bodyPr wrap="square" rtlCol="0">
            <a:spAutoFit/>
          </a:bodyPr>
          <a:lstStyle/>
          <a:p>
            <a:r>
              <a:rPr lang="fr-FR" sz="4000" b="1" dirty="0">
                <a:solidFill>
                  <a:srgbClr val="1B1C3C"/>
                </a:solidFill>
              </a:rPr>
              <a:t>13</a:t>
            </a:r>
          </a:p>
        </p:txBody>
      </p:sp>
    </p:spTree>
    <p:extLst>
      <p:ext uri="{BB962C8B-B14F-4D97-AF65-F5344CB8AC3E}">
        <p14:creationId xmlns:p14="http://schemas.microsoft.com/office/powerpoint/2010/main" val="18540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691605"/>
            <a:ext cx="1539717" cy="349968"/>
          </a:xfrm>
          <a:prstGeom prst="rect">
            <a:avLst/>
          </a:prstGeom>
        </p:spPr>
        <p:txBody>
          <a:bodyPr wrap="none">
            <a:spAutoFit/>
          </a:bodyPr>
          <a:lstStyle/>
          <a:p>
            <a:r>
              <a:rPr lang="fr-FR" b="1" dirty="0"/>
              <a:t>LE CLAVIER</a:t>
            </a:r>
          </a:p>
        </p:txBody>
      </p:sp>
      <p:sp>
        <p:nvSpPr>
          <p:cNvPr id="10" name="Rectangle 9">
            <a:extLst>
              <a:ext uri="{FF2B5EF4-FFF2-40B4-BE49-F238E27FC236}">
                <a16:creationId xmlns:a16="http://schemas.microsoft.com/office/drawing/2014/main" id="{4BEE6B8D-439C-4E41-9BD1-9D2543114756}"/>
              </a:ext>
            </a:extLst>
          </p:cNvPr>
          <p:cNvSpPr/>
          <p:nvPr/>
        </p:nvSpPr>
        <p:spPr>
          <a:xfrm>
            <a:off x="504328" y="2124039"/>
            <a:ext cx="9217024" cy="1895775"/>
          </a:xfrm>
          <a:prstGeom prst="rect">
            <a:avLst/>
          </a:prstGeom>
        </p:spPr>
        <p:txBody>
          <a:bodyPr wrap="square">
            <a:spAutoFit/>
          </a:bodyPr>
          <a:lstStyle/>
          <a:p>
            <a:pPr algn="just"/>
            <a:r>
              <a:rPr lang="fr-FR" dirty="0"/>
              <a:t>Il devrait se situer entre 10 et 15 cm du bord du plan de travail.  Bien souvent, nous avons tendance à trop éloigner le clavier pour placer un document A 4 entre le bord du plan de travail et le clavier. Hors nous devrions placer le document papier entre le clavier et l’écran.</a:t>
            </a:r>
          </a:p>
          <a:p>
            <a:pPr algn="just"/>
            <a:endParaRPr lang="fr-FR" dirty="0"/>
          </a:p>
          <a:p>
            <a:pPr algn="just"/>
            <a:r>
              <a:rPr lang="fr-FR" dirty="0"/>
              <a:t>Les pieds du clavier ou ergots ne devraient pas être dépliés car ils entrainent une extension des poignets</a:t>
            </a:r>
          </a:p>
        </p:txBody>
      </p:sp>
      <p:sp>
        <p:nvSpPr>
          <p:cNvPr id="9" name="Rectangle 8">
            <a:extLst>
              <a:ext uri="{FF2B5EF4-FFF2-40B4-BE49-F238E27FC236}">
                <a16:creationId xmlns:a16="http://schemas.microsoft.com/office/drawing/2014/main" id="{2CB7B34E-7F0D-4E46-8DFC-AF376B7D9D35}"/>
              </a:ext>
            </a:extLst>
          </p:cNvPr>
          <p:cNvSpPr/>
          <p:nvPr/>
        </p:nvSpPr>
        <p:spPr bwMode="auto">
          <a:xfrm>
            <a:off x="598676" y="1722573"/>
            <a:ext cx="288032" cy="288032"/>
          </a:xfrm>
          <a:prstGeom prst="rect">
            <a:avLst/>
          </a:prstGeom>
          <a:solidFill>
            <a:srgbClr val="1B1C3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grpSp>
        <p:nvGrpSpPr>
          <p:cNvPr id="20" name="Groupe 19">
            <a:extLst>
              <a:ext uri="{FF2B5EF4-FFF2-40B4-BE49-F238E27FC236}">
                <a16:creationId xmlns:a16="http://schemas.microsoft.com/office/drawing/2014/main" id="{F4217BB2-7C3E-E149-A4C6-589CF0559668}"/>
              </a:ext>
            </a:extLst>
          </p:cNvPr>
          <p:cNvGrpSpPr/>
          <p:nvPr/>
        </p:nvGrpSpPr>
        <p:grpSpPr>
          <a:xfrm>
            <a:off x="3744168" y="3851845"/>
            <a:ext cx="3323861" cy="2859615"/>
            <a:chOff x="395536" y="3662233"/>
            <a:chExt cx="3323861" cy="2859615"/>
          </a:xfrm>
        </p:grpSpPr>
        <p:pic>
          <p:nvPicPr>
            <p:cNvPr id="21" name="Picture 3" descr="\\SRVDATA\bureautique\y.dartere\Mes documents\SIST NARBONNE\Interventions\MERESSE\LAFARGE\Photos pour présenta&amp;tion\DSCN0121.JPG">
              <a:extLst>
                <a:ext uri="{FF2B5EF4-FFF2-40B4-BE49-F238E27FC236}">
                  <a16:creationId xmlns:a16="http://schemas.microsoft.com/office/drawing/2014/main" id="{F0093C19-7D29-CE48-943F-1D63CA4073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3662233"/>
              <a:ext cx="3323861" cy="249289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eur droit 21">
              <a:extLst>
                <a:ext uri="{FF2B5EF4-FFF2-40B4-BE49-F238E27FC236}">
                  <a16:creationId xmlns:a16="http://schemas.microsoft.com/office/drawing/2014/main" id="{34C8EACE-E2FE-D343-8004-2B7FBBFF3767}"/>
                </a:ext>
              </a:extLst>
            </p:cNvPr>
            <p:cNvCxnSpPr/>
            <p:nvPr/>
          </p:nvCxnSpPr>
          <p:spPr>
            <a:xfrm>
              <a:off x="1331640" y="4231758"/>
              <a:ext cx="2099725" cy="1573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9C8797B-779B-B64E-9FFF-ABE136BA5493}"/>
                </a:ext>
              </a:extLst>
            </p:cNvPr>
            <p:cNvCxnSpPr/>
            <p:nvPr/>
          </p:nvCxnSpPr>
          <p:spPr>
            <a:xfrm flipV="1">
              <a:off x="744082" y="3933077"/>
              <a:ext cx="2459765" cy="18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C8B3E832-494D-764C-AA3E-3A8BAFC9184B}"/>
                </a:ext>
              </a:extLst>
            </p:cNvPr>
            <p:cNvSpPr txBox="1"/>
            <p:nvPr/>
          </p:nvSpPr>
          <p:spPr>
            <a:xfrm>
              <a:off x="395536" y="6171880"/>
              <a:ext cx="3323861" cy="349968"/>
            </a:xfrm>
            <a:prstGeom prst="rect">
              <a:avLst/>
            </a:prstGeom>
            <a:solidFill>
              <a:schemeClr val="tx1"/>
            </a:solidFill>
            <a:ln>
              <a:solidFill>
                <a:schemeClr val="tx1"/>
              </a:solidFill>
            </a:ln>
          </p:spPr>
          <p:txBody>
            <a:bodyPr wrap="square" rtlCol="0">
              <a:spAutoFit/>
            </a:bodyPr>
            <a:lstStyle/>
            <a:p>
              <a:pPr algn="ctr"/>
              <a:r>
                <a:rPr lang="fr-FR" i="1" dirty="0">
                  <a:solidFill>
                    <a:schemeClr val="bg1"/>
                  </a:solidFill>
                </a:rPr>
                <a:t>Pieds du claver sortis à éviter</a:t>
              </a:r>
            </a:p>
          </p:txBody>
        </p:sp>
      </p:grpSp>
      <p:sp>
        <p:nvSpPr>
          <p:cNvPr id="11" name="Rectangle 10">
            <a:extLst>
              <a:ext uri="{FF2B5EF4-FFF2-40B4-BE49-F238E27FC236}">
                <a16:creationId xmlns:a16="http://schemas.microsoft.com/office/drawing/2014/main" id="{646688B3-5CBF-954E-98DD-68FEE0843212}"/>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2" name="ZoneTexte 11">
            <a:extLst>
              <a:ext uri="{FF2B5EF4-FFF2-40B4-BE49-F238E27FC236}">
                <a16:creationId xmlns:a16="http://schemas.microsoft.com/office/drawing/2014/main" id="{95903E68-5CB8-D744-B24C-8A317688DE92}"/>
              </a:ext>
            </a:extLst>
          </p:cNvPr>
          <p:cNvSpPr txBox="1"/>
          <p:nvPr/>
        </p:nvSpPr>
        <p:spPr>
          <a:xfrm>
            <a:off x="9216776" y="6595660"/>
            <a:ext cx="792088" cy="664797"/>
          </a:xfrm>
          <a:prstGeom prst="rect">
            <a:avLst/>
          </a:prstGeom>
          <a:noFill/>
        </p:spPr>
        <p:txBody>
          <a:bodyPr wrap="square" rtlCol="0">
            <a:spAutoFit/>
          </a:bodyPr>
          <a:lstStyle/>
          <a:p>
            <a:r>
              <a:rPr lang="fr-FR" sz="4000" b="1" dirty="0">
                <a:solidFill>
                  <a:srgbClr val="1B1C3C"/>
                </a:solidFill>
              </a:rPr>
              <a:t>14</a:t>
            </a:r>
          </a:p>
        </p:txBody>
      </p:sp>
    </p:spTree>
    <p:extLst>
      <p:ext uri="{BB962C8B-B14F-4D97-AF65-F5344CB8AC3E}">
        <p14:creationId xmlns:p14="http://schemas.microsoft.com/office/powerpoint/2010/main" val="8615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691605"/>
            <a:ext cx="1432828" cy="349968"/>
          </a:xfrm>
          <a:prstGeom prst="rect">
            <a:avLst/>
          </a:prstGeom>
        </p:spPr>
        <p:txBody>
          <a:bodyPr wrap="none">
            <a:spAutoFit/>
          </a:bodyPr>
          <a:lstStyle/>
          <a:p>
            <a:r>
              <a:rPr lang="fr-FR" b="1" dirty="0"/>
              <a:t>LA SOURIS</a:t>
            </a:r>
          </a:p>
        </p:txBody>
      </p:sp>
      <p:sp>
        <p:nvSpPr>
          <p:cNvPr id="10" name="Rectangle 9">
            <a:extLst>
              <a:ext uri="{FF2B5EF4-FFF2-40B4-BE49-F238E27FC236}">
                <a16:creationId xmlns:a16="http://schemas.microsoft.com/office/drawing/2014/main" id="{4BEE6B8D-439C-4E41-9BD1-9D2543114756}"/>
              </a:ext>
            </a:extLst>
          </p:cNvPr>
          <p:cNvSpPr/>
          <p:nvPr/>
        </p:nvSpPr>
        <p:spPr>
          <a:xfrm>
            <a:off x="504328" y="2124039"/>
            <a:ext cx="9217024" cy="2668679"/>
          </a:xfrm>
          <a:prstGeom prst="rect">
            <a:avLst/>
          </a:prstGeom>
        </p:spPr>
        <p:txBody>
          <a:bodyPr wrap="square">
            <a:spAutoFit/>
          </a:bodyPr>
          <a:lstStyle/>
          <a:p>
            <a:pPr algn="just"/>
            <a:r>
              <a:rPr lang="fr-FR" dirty="0"/>
              <a:t>La taille de la souris doit être adaptée à la main. Elle ne doit pas être ni trop grosse, ni trop petite. La souris sans fil est à privilégier. </a:t>
            </a:r>
          </a:p>
          <a:p>
            <a:pPr algn="just"/>
            <a:endParaRPr lang="fr-FR" dirty="0"/>
          </a:p>
          <a:p>
            <a:pPr algn="just"/>
            <a:r>
              <a:rPr lang="fr-FR" dirty="0"/>
              <a:t>Elle ne doit pas être éloignée du clavier car cela peut entrainer l’apparition de douleurs non seulement au poignet mais aussi à l’épaule. </a:t>
            </a:r>
          </a:p>
          <a:p>
            <a:pPr algn="just"/>
            <a:endParaRPr lang="fr-FR" dirty="0"/>
          </a:p>
          <a:p>
            <a:pPr algn="just"/>
            <a:r>
              <a:rPr lang="fr-FR" dirty="0"/>
              <a:t>Concernant la posture de frappe au clavier, il est recommandé de taper légèrement et de ne pas appuyer continuellement les poignets sur la table pendant la frappe. En revanche, ceux-ci et les avant-bras peuvent être reposés de temps à autre sur la surface entre le clavier le bord du plan de travail pour soulager les épaules.  </a:t>
            </a:r>
          </a:p>
        </p:txBody>
      </p:sp>
      <p:sp>
        <p:nvSpPr>
          <p:cNvPr id="9" name="Rectangle 8">
            <a:extLst>
              <a:ext uri="{FF2B5EF4-FFF2-40B4-BE49-F238E27FC236}">
                <a16:creationId xmlns:a16="http://schemas.microsoft.com/office/drawing/2014/main" id="{2CB7B34E-7F0D-4E46-8DFC-AF376B7D9D35}"/>
              </a:ext>
            </a:extLst>
          </p:cNvPr>
          <p:cNvSpPr/>
          <p:nvPr/>
        </p:nvSpPr>
        <p:spPr bwMode="auto">
          <a:xfrm>
            <a:off x="598676" y="1722573"/>
            <a:ext cx="288032" cy="288032"/>
          </a:xfrm>
          <a:prstGeom prst="rect">
            <a:avLst/>
          </a:prstGeom>
          <a:solidFill>
            <a:srgbClr val="BDC9B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pic>
        <p:nvPicPr>
          <p:cNvPr id="3" name="Image 2">
            <a:extLst>
              <a:ext uri="{FF2B5EF4-FFF2-40B4-BE49-F238E27FC236}">
                <a16:creationId xmlns:a16="http://schemas.microsoft.com/office/drawing/2014/main" id="{84E42EDF-8617-204D-A9B1-3777F373C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76" y="4854511"/>
            <a:ext cx="5591070" cy="1898021"/>
          </a:xfrm>
          <a:prstGeom prst="rect">
            <a:avLst/>
          </a:prstGeom>
        </p:spPr>
      </p:pic>
      <p:sp>
        <p:nvSpPr>
          <p:cNvPr id="7" name="Rectangle 6">
            <a:extLst>
              <a:ext uri="{FF2B5EF4-FFF2-40B4-BE49-F238E27FC236}">
                <a16:creationId xmlns:a16="http://schemas.microsoft.com/office/drawing/2014/main" id="{32A332B2-2B42-9E44-849F-9FAB9139ACF4}"/>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1" name="ZoneTexte 10">
            <a:extLst>
              <a:ext uri="{FF2B5EF4-FFF2-40B4-BE49-F238E27FC236}">
                <a16:creationId xmlns:a16="http://schemas.microsoft.com/office/drawing/2014/main" id="{1493C46A-9740-EF40-99CF-9C3B03DDEA71}"/>
              </a:ext>
            </a:extLst>
          </p:cNvPr>
          <p:cNvSpPr txBox="1"/>
          <p:nvPr/>
        </p:nvSpPr>
        <p:spPr>
          <a:xfrm>
            <a:off x="9216776" y="6595660"/>
            <a:ext cx="792088" cy="664797"/>
          </a:xfrm>
          <a:prstGeom prst="rect">
            <a:avLst/>
          </a:prstGeom>
          <a:noFill/>
        </p:spPr>
        <p:txBody>
          <a:bodyPr wrap="square" rtlCol="0">
            <a:spAutoFit/>
          </a:bodyPr>
          <a:lstStyle/>
          <a:p>
            <a:r>
              <a:rPr lang="fr-FR" sz="4000" b="1" dirty="0">
                <a:solidFill>
                  <a:srgbClr val="1B1C3C"/>
                </a:solidFill>
              </a:rPr>
              <a:t>15</a:t>
            </a:r>
          </a:p>
        </p:txBody>
      </p:sp>
    </p:spTree>
    <p:extLst>
      <p:ext uri="{BB962C8B-B14F-4D97-AF65-F5344CB8AC3E}">
        <p14:creationId xmlns:p14="http://schemas.microsoft.com/office/powerpoint/2010/main" val="215170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691605"/>
            <a:ext cx="3245312" cy="349968"/>
          </a:xfrm>
          <a:prstGeom prst="rect">
            <a:avLst/>
          </a:prstGeom>
        </p:spPr>
        <p:txBody>
          <a:bodyPr wrap="none">
            <a:spAutoFit/>
          </a:bodyPr>
          <a:lstStyle/>
          <a:p>
            <a:r>
              <a:rPr lang="fr-FR" b="1" dirty="0"/>
              <a:t>LES DOCUMENTS PAPIERS</a:t>
            </a:r>
          </a:p>
        </p:txBody>
      </p:sp>
      <p:sp>
        <p:nvSpPr>
          <p:cNvPr id="10" name="Rectangle 9">
            <a:extLst>
              <a:ext uri="{FF2B5EF4-FFF2-40B4-BE49-F238E27FC236}">
                <a16:creationId xmlns:a16="http://schemas.microsoft.com/office/drawing/2014/main" id="{4BEE6B8D-439C-4E41-9BD1-9D2543114756}"/>
              </a:ext>
            </a:extLst>
          </p:cNvPr>
          <p:cNvSpPr/>
          <p:nvPr/>
        </p:nvSpPr>
        <p:spPr>
          <a:xfrm>
            <a:off x="504328" y="2124039"/>
            <a:ext cx="9217024" cy="607602"/>
          </a:xfrm>
          <a:prstGeom prst="rect">
            <a:avLst/>
          </a:prstGeom>
        </p:spPr>
        <p:txBody>
          <a:bodyPr wrap="square">
            <a:spAutoFit/>
          </a:bodyPr>
          <a:lstStyle/>
          <a:p>
            <a:pPr algn="just"/>
            <a:r>
              <a:rPr lang="fr-FR" dirty="0"/>
              <a:t>Privilégiez leur disposition face à vous entre le clavier et l ’écran afin d’éviter des contraintes posturales et de la fatigue visuelle.</a:t>
            </a:r>
          </a:p>
        </p:txBody>
      </p:sp>
      <p:sp>
        <p:nvSpPr>
          <p:cNvPr id="9" name="Rectangle 8">
            <a:extLst>
              <a:ext uri="{FF2B5EF4-FFF2-40B4-BE49-F238E27FC236}">
                <a16:creationId xmlns:a16="http://schemas.microsoft.com/office/drawing/2014/main" id="{2CB7B34E-7F0D-4E46-8DFC-AF376B7D9D35}"/>
              </a:ext>
            </a:extLst>
          </p:cNvPr>
          <p:cNvSpPr/>
          <p:nvPr/>
        </p:nvSpPr>
        <p:spPr bwMode="auto">
          <a:xfrm>
            <a:off x="598676" y="1722573"/>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pic>
        <p:nvPicPr>
          <p:cNvPr id="7" name="Image 6">
            <a:extLst>
              <a:ext uri="{FF2B5EF4-FFF2-40B4-BE49-F238E27FC236}">
                <a16:creationId xmlns:a16="http://schemas.microsoft.com/office/drawing/2014/main" id="{964D13CD-5BC8-C744-AB51-C21D18DC1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28" y="2845075"/>
            <a:ext cx="3905696" cy="3905696"/>
          </a:xfrm>
          <a:prstGeom prst="rect">
            <a:avLst/>
          </a:prstGeom>
          <a:ln>
            <a:solidFill>
              <a:srgbClr val="FF0000"/>
            </a:solidFill>
          </a:ln>
        </p:spPr>
      </p:pic>
      <p:sp>
        <p:nvSpPr>
          <p:cNvPr id="11" name="Parenthèses 10">
            <a:extLst>
              <a:ext uri="{FF2B5EF4-FFF2-40B4-BE49-F238E27FC236}">
                <a16:creationId xmlns:a16="http://schemas.microsoft.com/office/drawing/2014/main" id="{3803B9A0-13ED-DD43-BE40-E4E702F9943C}"/>
              </a:ext>
            </a:extLst>
          </p:cNvPr>
          <p:cNvSpPr/>
          <p:nvPr/>
        </p:nvSpPr>
        <p:spPr bwMode="auto">
          <a:xfrm>
            <a:off x="1583928" y="3995861"/>
            <a:ext cx="3168352" cy="802062"/>
          </a:xfrm>
          <a:prstGeom prst="bracketPair">
            <a:avLst/>
          </a:prstGeom>
          <a:ln>
            <a:solidFill>
              <a:schemeClr val="accent1"/>
            </a:solidFill>
            <a:headEnd type="none" w="med" len="med"/>
            <a:tailEnd type="none" w="med" len="med"/>
          </a:ln>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solidFill>
                <a:schemeClr val="accent1"/>
              </a:solidFill>
              <a:effectLst/>
              <a:latin typeface="Arial" charset="0"/>
            </a:endParaRPr>
          </a:p>
        </p:txBody>
      </p:sp>
      <p:sp>
        <p:nvSpPr>
          <p:cNvPr id="12" name="ZoneTexte 11">
            <a:extLst>
              <a:ext uri="{FF2B5EF4-FFF2-40B4-BE49-F238E27FC236}">
                <a16:creationId xmlns:a16="http://schemas.microsoft.com/office/drawing/2014/main" id="{EC7F10B9-8592-D34D-B3D0-6AEEA6CA3430}"/>
              </a:ext>
            </a:extLst>
          </p:cNvPr>
          <p:cNvSpPr txBox="1"/>
          <p:nvPr/>
        </p:nvSpPr>
        <p:spPr>
          <a:xfrm>
            <a:off x="4843847" y="4250537"/>
            <a:ext cx="1919115" cy="292709"/>
          </a:xfrm>
          <a:prstGeom prst="rect">
            <a:avLst/>
          </a:prstGeom>
          <a:noFill/>
        </p:spPr>
        <p:txBody>
          <a:bodyPr wrap="none" rtlCol="0">
            <a:spAutoFit/>
          </a:bodyPr>
          <a:lstStyle/>
          <a:p>
            <a:r>
              <a:rPr lang="fr-FR" sz="1400" b="1" dirty="0">
                <a:solidFill>
                  <a:schemeClr val="accent1"/>
                </a:solidFill>
              </a:rPr>
              <a:t>ZONE DE CONFORT</a:t>
            </a:r>
          </a:p>
        </p:txBody>
      </p:sp>
      <p:sp>
        <p:nvSpPr>
          <p:cNvPr id="13" name="Parenthèses 12">
            <a:extLst>
              <a:ext uri="{FF2B5EF4-FFF2-40B4-BE49-F238E27FC236}">
                <a16:creationId xmlns:a16="http://schemas.microsoft.com/office/drawing/2014/main" id="{10243424-09F8-8B42-9E0F-6A275630E2D7}"/>
              </a:ext>
            </a:extLst>
          </p:cNvPr>
          <p:cNvSpPr/>
          <p:nvPr/>
        </p:nvSpPr>
        <p:spPr bwMode="auto">
          <a:xfrm>
            <a:off x="4468350" y="3059993"/>
            <a:ext cx="567860" cy="648072"/>
          </a:xfrm>
          <a:prstGeom prst="bracketPair">
            <a:avLst/>
          </a:prstGeom>
          <a:ln>
            <a:solidFill>
              <a:srgbClr val="FF0000"/>
            </a:solidFill>
            <a:headEnd type="none" w="med" len="med"/>
            <a:tailEnd type="none" w="med" len="med"/>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4" name="Parenthèses 13">
            <a:extLst>
              <a:ext uri="{FF2B5EF4-FFF2-40B4-BE49-F238E27FC236}">
                <a16:creationId xmlns:a16="http://schemas.microsoft.com/office/drawing/2014/main" id="{4F975EC8-DA9C-2D43-A811-ACAD591BAB5F}"/>
              </a:ext>
            </a:extLst>
          </p:cNvPr>
          <p:cNvSpPr/>
          <p:nvPr/>
        </p:nvSpPr>
        <p:spPr bwMode="auto">
          <a:xfrm>
            <a:off x="1302240" y="3059993"/>
            <a:ext cx="567860" cy="648072"/>
          </a:xfrm>
          <a:prstGeom prst="bracketPair">
            <a:avLst/>
          </a:prstGeom>
          <a:ln>
            <a:solidFill>
              <a:srgbClr val="FF0000"/>
            </a:solidFill>
            <a:headEnd type="none" w="med" len="med"/>
            <a:tailEnd type="none" w="med" len="med"/>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5" name="ZoneTexte 14">
            <a:extLst>
              <a:ext uri="{FF2B5EF4-FFF2-40B4-BE49-F238E27FC236}">
                <a16:creationId xmlns:a16="http://schemas.microsoft.com/office/drawing/2014/main" id="{D1E42536-256C-734D-B89C-3DC3899A1744}"/>
              </a:ext>
            </a:extLst>
          </p:cNvPr>
          <p:cNvSpPr txBox="1"/>
          <p:nvPr/>
        </p:nvSpPr>
        <p:spPr>
          <a:xfrm>
            <a:off x="5055304" y="3251198"/>
            <a:ext cx="1601721" cy="292709"/>
          </a:xfrm>
          <a:prstGeom prst="rect">
            <a:avLst/>
          </a:prstGeom>
          <a:noFill/>
        </p:spPr>
        <p:txBody>
          <a:bodyPr wrap="none" rtlCol="0">
            <a:spAutoFit/>
          </a:bodyPr>
          <a:lstStyle/>
          <a:p>
            <a:r>
              <a:rPr lang="fr-FR" sz="1400" b="1" dirty="0">
                <a:solidFill>
                  <a:srgbClr val="FF0000"/>
                </a:solidFill>
              </a:rPr>
              <a:t>ZONE À RISQUE</a:t>
            </a:r>
          </a:p>
        </p:txBody>
      </p:sp>
      <p:sp>
        <p:nvSpPr>
          <p:cNvPr id="16" name="Rectangle 15">
            <a:extLst>
              <a:ext uri="{FF2B5EF4-FFF2-40B4-BE49-F238E27FC236}">
                <a16:creationId xmlns:a16="http://schemas.microsoft.com/office/drawing/2014/main" id="{A55017C5-B130-1E47-BE6A-D2F48CF9DA04}"/>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7" name="ZoneTexte 16">
            <a:extLst>
              <a:ext uri="{FF2B5EF4-FFF2-40B4-BE49-F238E27FC236}">
                <a16:creationId xmlns:a16="http://schemas.microsoft.com/office/drawing/2014/main" id="{E81C2D93-C833-C042-9DB2-7F8782120445}"/>
              </a:ext>
            </a:extLst>
          </p:cNvPr>
          <p:cNvSpPr txBox="1"/>
          <p:nvPr/>
        </p:nvSpPr>
        <p:spPr>
          <a:xfrm>
            <a:off x="9216529" y="6595660"/>
            <a:ext cx="864096" cy="664797"/>
          </a:xfrm>
          <a:prstGeom prst="rect">
            <a:avLst/>
          </a:prstGeom>
          <a:noFill/>
        </p:spPr>
        <p:txBody>
          <a:bodyPr wrap="square" rtlCol="0">
            <a:spAutoFit/>
          </a:bodyPr>
          <a:lstStyle/>
          <a:p>
            <a:r>
              <a:rPr lang="fr-FR" sz="4000" b="1" dirty="0">
                <a:solidFill>
                  <a:srgbClr val="1B1C3C"/>
                </a:solidFill>
              </a:rPr>
              <a:t>16</a:t>
            </a:r>
          </a:p>
        </p:txBody>
      </p:sp>
    </p:spTree>
    <p:extLst>
      <p:ext uri="{BB962C8B-B14F-4D97-AF65-F5344CB8AC3E}">
        <p14:creationId xmlns:p14="http://schemas.microsoft.com/office/powerpoint/2010/main" val="116493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709400" y="330588"/>
            <a:ext cx="8188010" cy="893834"/>
          </a:xfrm>
          <a:prstGeom prst="rect">
            <a:avLst/>
          </a:prstGeom>
          <a:noFill/>
        </p:spPr>
        <p:txBody>
          <a:bodyPr wrap="square" rtlCol="0">
            <a:spAutoFit/>
          </a:bodyPr>
          <a:lstStyle/>
          <a:p>
            <a:r>
              <a:rPr lang="fr-FR" sz="2800" b="1" dirty="0">
                <a:solidFill>
                  <a:schemeClr val="bg1"/>
                </a:solidFill>
              </a:rPr>
              <a:t>LA DISPOSITION ET LES CARACTÉRISTIQUES DES DIFFÉRENTS ÉLÉMENTS </a:t>
            </a:r>
            <a:endParaRPr lang="fr-FR" sz="3200" b="1" dirty="0">
              <a:solidFill>
                <a:schemeClr val="bg1"/>
              </a:solidFill>
            </a:endParaRPr>
          </a:p>
        </p:txBody>
      </p:sp>
      <p:sp>
        <p:nvSpPr>
          <p:cNvPr id="8" name="Rectangle 7">
            <a:extLst>
              <a:ext uri="{FF2B5EF4-FFF2-40B4-BE49-F238E27FC236}">
                <a16:creationId xmlns:a16="http://schemas.microsoft.com/office/drawing/2014/main" id="{32CFCFF0-3BBC-5A47-8FD2-E4ABAF3A946D}"/>
              </a:ext>
            </a:extLst>
          </p:cNvPr>
          <p:cNvSpPr/>
          <p:nvPr/>
        </p:nvSpPr>
        <p:spPr>
          <a:xfrm>
            <a:off x="882942" y="1691605"/>
            <a:ext cx="4001929" cy="349968"/>
          </a:xfrm>
          <a:prstGeom prst="rect">
            <a:avLst/>
          </a:prstGeom>
        </p:spPr>
        <p:txBody>
          <a:bodyPr wrap="none">
            <a:spAutoFit/>
          </a:bodyPr>
          <a:lstStyle/>
          <a:p>
            <a:r>
              <a:rPr lang="fr-FR" b="1" dirty="0"/>
              <a:t>LES DOCUMENTS PAPIERS (</a:t>
            </a:r>
            <a:r>
              <a:rPr lang="fr-FR" b="1" i="1" dirty="0"/>
              <a:t>suite</a:t>
            </a:r>
            <a:r>
              <a:rPr lang="fr-FR" b="1" dirty="0"/>
              <a:t>)</a:t>
            </a:r>
          </a:p>
        </p:txBody>
      </p:sp>
      <p:sp>
        <p:nvSpPr>
          <p:cNvPr id="10" name="Rectangle 9">
            <a:extLst>
              <a:ext uri="{FF2B5EF4-FFF2-40B4-BE49-F238E27FC236}">
                <a16:creationId xmlns:a16="http://schemas.microsoft.com/office/drawing/2014/main" id="{4BEE6B8D-439C-4E41-9BD1-9D2543114756}"/>
              </a:ext>
            </a:extLst>
          </p:cNvPr>
          <p:cNvSpPr/>
          <p:nvPr/>
        </p:nvSpPr>
        <p:spPr>
          <a:xfrm>
            <a:off x="504328" y="2124039"/>
            <a:ext cx="9217024" cy="1380506"/>
          </a:xfrm>
          <a:prstGeom prst="rect">
            <a:avLst/>
          </a:prstGeom>
        </p:spPr>
        <p:txBody>
          <a:bodyPr wrap="square">
            <a:spAutoFit/>
          </a:bodyPr>
          <a:lstStyle/>
          <a:p>
            <a:r>
              <a:rPr lang="fr-FR" dirty="0"/>
              <a:t>Lorsque vous le pouvez, jouez sur les réglages de l’impression pour agrandir la taille des caractères voire même imprimez en format A 3.</a:t>
            </a:r>
          </a:p>
          <a:p>
            <a:endParaRPr lang="fr-FR" dirty="0"/>
          </a:p>
          <a:p>
            <a:r>
              <a:rPr lang="fr-FR" dirty="0"/>
              <a:t>Si cela n’est pas faisable, une réglette loupe peut s’avérer aidante. Elle grossit par deux la taille des caractères. </a:t>
            </a:r>
          </a:p>
        </p:txBody>
      </p:sp>
      <p:sp>
        <p:nvSpPr>
          <p:cNvPr id="9" name="Rectangle 8">
            <a:extLst>
              <a:ext uri="{FF2B5EF4-FFF2-40B4-BE49-F238E27FC236}">
                <a16:creationId xmlns:a16="http://schemas.microsoft.com/office/drawing/2014/main" id="{2CB7B34E-7F0D-4E46-8DFC-AF376B7D9D35}"/>
              </a:ext>
            </a:extLst>
          </p:cNvPr>
          <p:cNvSpPr/>
          <p:nvPr/>
        </p:nvSpPr>
        <p:spPr bwMode="auto">
          <a:xfrm>
            <a:off x="598676" y="1722573"/>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pic>
        <p:nvPicPr>
          <p:cNvPr id="16" name="bordure_image_produit_fiche_produit" descr="Règle Loupe X2 23cm avec ligne guidage jaune">
            <a:extLst>
              <a:ext uri="{FF2B5EF4-FFF2-40B4-BE49-F238E27FC236}">
                <a16:creationId xmlns:a16="http://schemas.microsoft.com/office/drawing/2014/main" id="{457D890E-F779-3B45-9E8B-790FDED497F8}"/>
              </a:ext>
            </a:extLst>
          </p:cNvPr>
          <p:cNvPicPr/>
          <p:nvPr/>
        </p:nvPicPr>
        <p:blipFill>
          <a:blip r:embed="rId3" cstate="print"/>
          <a:srcRect/>
          <a:stretch>
            <a:fillRect/>
          </a:stretch>
        </p:blipFill>
        <p:spPr bwMode="auto">
          <a:xfrm>
            <a:off x="3382420" y="3347789"/>
            <a:ext cx="3004901" cy="2686608"/>
          </a:xfrm>
          <a:prstGeom prst="rect">
            <a:avLst/>
          </a:prstGeom>
          <a:noFill/>
          <a:ln w="9525">
            <a:solidFill>
              <a:schemeClr val="accent1"/>
            </a:solidFill>
            <a:miter lim="800000"/>
            <a:headEnd/>
            <a:tailEnd/>
          </a:ln>
        </p:spPr>
      </p:pic>
      <p:sp>
        <p:nvSpPr>
          <p:cNvPr id="17" name="ZoneTexte 16">
            <a:extLst>
              <a:ext uri="{FF2B5EF4-FFF2-40B4-BE49-F238E27FC236}">
                <a16:creationId xmlns:a16="http://schemas.microsoft.com/office/drawing/2014/main" id="{239B59D2-03DE-664A-BF3B-5D66A66DB80D}"/>
              </a:ext>
            </a:extLst>
          </p:cNvPr>
          <p:cNvSpPr txBox="1"/>
          <p:nvPr/>
        </p:nvSpPr>
        <p:spPr>
          <a:xfrm>
            <a:off x="3378664" y="6156101"/>
            <a:ext cx="3004901" cy="264047"/>
          </a:xfrm>
          <a:prstGeom prst="rect">
            <a:avLst/>
          </a:prstGeom>
          <a:solidFill>
            <a:schemeClr val="tx1"/>
          </a:solidFill>
          <a:ln>
            <a:solidFill>
              <a:schemeClr val="tx1"/>
            </a:solidFill>
          </a:ln>
        </p:spPr>
        <p:txBody>
          <a:bodyPr wrap="square" rtlCol="0">
            <a:spAutoFit/>
          </a:bodyPr>
          <a:lstStyle/>
          <a:p>
            <a:pPr algn="ctr"/>
            <a:r>
              <a:rPr lang="fr-FR" sz="1200" b="1" i="1" dirty="0">
                <a:solidFill>
                  <a:schemeClr val="bg1"/>
                </a:solidFill>
              </a:rPr>
              <a:t>Réglette loupe avec ligne de guidage</a:t>
            </a:r>
          </a:p>
        </p:txBody>
      </p:sp>
      <p:sp>
        <p:nvSpPr>
          <p:cNvPr id="11" name="Rectangle 10">
            <a:extLst>
              <a:ext uri="{FF2B5EF4-FFF2-40B4-BE49-F238E27FC236}">
                <a16:creationId xmlns:a16="http://schemas.microsoft.com/office/drawing/2014/main" id="{1F4904C7-267D-8E49-B8DA-B636081658BA}"/>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2" name="ZoneTexte 11">
            <a:extLst>
              <a:ext uri="{FF2B5EF4-FFF2-40B4-BE49-F238E27FC236}">
                <a16:creationId xmlns:a16="http://schemas.microsoft.com/office/drawing/2014/main" id="{8795C397-8FBC-A145-B14F-530F1BEE2EB5}"/>
              </a:ext>
            </a:extLst>
          </p:cNvPr>
          <p:cNvSpPr txBox="1"/>
          <p:nvPr/>
        </p:nvSpPr>
        <p:spPr>
          <a:xfrm>
            <a:off x="9216529" y="6595660"/>
            <a:ext cx="792335" cy="664797"/>
          </a:xfrm>
          <a:prstGeom prst="rect">
            <a:avLst/>
          </a:prstGeom>
          <a:noFill/>
        </p:spPr>
        <p:txBody>
          <a:bodyPr wrap="square" rtlCol="0">
            <a:spAutoFit/>
          </a:bodyPr>
          <a:lstStyle/>
          <a:p>
            <a:r>
              <a:rPr lang="fr-FR" sz="4000" b="1" dirty="0">
                <a:solidFill>
                  <a:srgbClr val="1B1C3C"/>
                </a:solidFill>
              </a:rPr>
              <a:t>17</a:t>
            </a:r>
          </a:p>
        </p:txBody>
      </p:sp>
    </p:spTree>
    <p:extLst>
      <p:ext uri="{BB962C8B-B14F-4D97-AF65-F5344CB8AC3E}">
        <p14:creationId xmlns:p14="http://schemas.microsoft.com/office/powerpoint/2010/main" val="131113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BF59B8C-4234-EC45-910A-ADBC3CDC3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352" y="2567380"/>
            <a:ext cx="4393454" cy="2986176"/>
          </a:xfrm>
          <a:prstGeom prst="rect">
            <a:avLst/>
          </a:prstGeom>
        </p:spPr>
      </p:pic>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7524836" cy="722057"/>
          </a:xfrm>
          <a:prstGeom prst="rect">
            <a:avLst/>
          </a:prstGeom>
          <a:noFill/>
        </p:spPr>
        <p:txBody>
          <a:bodyPr wrap="square" rtlCol="0">
            <a:spAutoFit/>
          </a:bodyPr>
          <a:lstStyle/>
          <a:p>
            <a:r>
              <a:rPr lang="fr-FR" sz="4400" b="1" dirty="0">
                <a:solidFill>
                  <a:schemeClr val="bg1"/>
                </a:solidFill>
              </a:rPr>
              <a:t>L’AFFICHAGE DE L’ÉCRAN</a:t>
            </a:r>
            <a:endParaRPr lang="fr-FR" sz="4800" b="1" dirty="0">
              <a:solidFill>
                <a:schemeClr val="bg1"/>
              </a:solidFill>
            </a:endParaRPr>
          </a:p>
        </p:txBody>
      </p:sp>
      <p:sp>
        <p:nvSpPr>
          <p:cNvPr id="3" name="Rectangle 2">
            <a:extLst>
              <a:ext uri="{FF2B5EF4-FFF2-40B4-BE49-F238E27FC236}">
                <a16:creationId xmlns:a16="http://schemas.microsoft.com/office/drawing/2014/main" id="{8826ED7D-C040-3241-852B-BA5182478267}"/>
              </a:ext>
            </a:extLst>
          </p:cNvPr>
          <p:cNvSpPr/>
          <p:nvPr/>
        </p:nvSpPr>
        <p:spPr>
          <a:xfrm>
            <a:off x="519902" y="2339677"/>
            <a:ext cx="4664426" cy="3441583"/>
          </a:xfrm>
          <a:prstGeom prst="rect">
            <a:avLst/>
          </a:prstGeom>
        </p:spPr>
        <p:txBody>
          <a:bodyPr wrap="square">
            <a:spAutoFit/>
          </a:bodyPr>
          <a:lstStyle/>
          <a:p>
            <a:pPr algn="just"/>
            <a:r>
              <a:rPr lang="fr-FR" dirty="0"/>
              <a:t>Une bonne qualité de l’affichage sur écran évite l’inconfort et agit favorablement sur vos performances. </a:t>
            </a:r>
          </a:p>
          <a:p>
            <a:pPr algn="just"/>
            <a:endParaRPr lang="fr-FR" dirty="0"/>
          </a:p>
          <a:p>
            <a:pPr algn="just"/>
            <a:r>
              <a:rPr lang="fr-FR" dirty="0"/>
              <a:t>On privilégiera un fond clair et des caractères sombres. On n’hésitera pas non plus à régler la luminosité de l’écran. </a:t>
            </a:r>
          </a:p>
          <a:p>
            <a:pPr algn="just"/>
            <a:endParaRPr lang="fr-FR" dirty="0"/>
          </a:p>
          <a:p>
            <a:pPr algn="just"/>
            <a:r>
              <a:rPr lang="fr-FR" dirty="0"/>
              <a:t>Concernant l’affichage des documents, jouez sur les options de zoom, les couleurs, le gras afin de retrouver plus facilement les informations nécessaires et faciliter la prise d’information (sur tableau notamment). </a:t>
            </a:r>
          </a:p>
        </p:txBody>
      </p:sp>
      <p:sp>
        <p:nvSpPr>
          <p:cNvPr id="5" name="Rectangle 4">
            <a:extLst>
              <a:ext uri="{FF2B5EF4-FFF2-40B4-BE49-F238E27FC236}">
                <a16:creationId xmlns:a16="http://schemas.microsoft.com/office/drawing/2014/main" id="{D03F10F8-F88C-634C-B583-2285B9BBE607}"/>
              </a:ext>
            </a:extLst>
          </p:cNvPr>
          <p:cNvSpPr/>
          <p:nvPr/>
        </p:nvSpPr>
        <p:spPr bwMode="auto">
          <a:xfrm>
            <a:off x="231870" y="2339677"/>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6" name="Rectangle 5">
            <a:extLst>
              <a:ext uri="{FF2B5EF4-FFF2-40B4-BE49-F238E27FC236}">
                <a16:creationId xmlns:a16="http://schemas.microsoft.com/office/drawing/2014/main" id="{2BF92128-8EEF-6743-B68E-03DA178641F8}"/>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8" name="ZoneTexte 7">
            <a:extLst>
              <a:ext uri="{FF2B5EF4-FFF2-40B4-BE49-F238E27FC236}">
                <a16:creationId xmlns:a16="http://schemas.microsoft.com/office/drawing/2014/main" id="{38EE66E0-10CB-7C49-B4A5-DC43CC91ADF6}"/>
              </a:ext>
            </a:extLst>
          </p:cNvPr>
          <p:cNvSpPr txBox="1"/>
          <p:nvPr/>
        </p:nvSpPr>
        <p:spPr>
          <a:xfrm>
            <a:off x="9216529" y="6599011"/>
            <a:ext cx="864096" cy="664797"/>
          </a:xfrm>
          <a:prstGeom prst="rect">
            <a:avLst/>
          </a:prstGeom>
          <a:noFill/>
        </p:spPr>
        <p:txBody>
          <a:bodyPr wrap="square" rtlCol="0">
            <a:spAutoFit/>
          </a:bodyPr>
          <a:lstStyle/>
          <a:p>
            <a:r>
              <a:rPr lang="fr-FR" sz="4000" b="1" dirty="0">
                <a:solidFill>
                  <a:srgbClr val="1B1C3C"/>
                </a:solidFill>
              </a:rPr>
              <a:t>18</a:t>
            </a:r>
          </a:p>
        </p:txBody>
      </p:sp>
    </p:spTree>
    <p:extLst>
      <p:ext uri="{BB962C8B-B14F-4D97-AF65-F5344CB8AC3E}">
        <p14:creationId xmlns:p14="http://schemas.microsoft.com/office/powerpoint/2010/main" val="80459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1" y="467469"/>
            <a:ext cx="8100653" cy="722057"/>
          </a:xfrm>
          <a:prstGeom prst="rect">
            <a:avLst/>
          </a:prstGeom>
          <a:noFill/>
        </p:spPr>
        <p:txBody>
          <a:bodyPr wrap="square" rtlCol="0">
            <a:spAutoFit/>
          </a:bodyPr>
          <a:lstStyle/>
          <a:p>
            <a:r>
              <a:rPr lang="fr-FR" sz="4400" b="1" dirty="0">
                <a:solidFill>
                  <a:schemeClr val="bg1"/>
                </a:solidFill>
              </a:rPr>
              <a:t>LA QUESTION DES PAUSES</a:t>
            </a:r>
            <a:endParaRPr lang="fr-FR" sz="4800" b="1" dirty="0">
              <a:solidFill>
                <a:schemeClr val="bg1"/>
              </a:solidFill>
            </a:endParaRPr>
          </a:p>
        </p:txBody>
      </p:sp>
      <p:sp>
        <p:nvSpPr>
          <p:cNvPr id="3" name="Rectangle 2">
            <a:extLst>
              <a:ext uri="{FF2B5EF4-FFF2-40B4-BE49-F238E27FC236}">
                <a16:creationId xmlns:a16="http://schemas.microsoft.com/office/drawing/2014/main" id="{8826ED7D-C040-3241-852B-BA5182478267}"/>
              </a:ext>
            </a:extLst>
          </p:cNvPr>
          <p:cNvSpPr/>
          <p:nvPr/>
        </p:nvSpPr>
        <p:spPr>
          <a:xfrm>
            <a:off x="503808" y="1625505"/>
            <a:ext cx="9128922" cy="1122871"/>
          </a:xfrm>
          <a:prstGeom prst="rect">
            <a:avLst/>
          </a:prstGeom>
        </p:spPr>
        <p:txBody>
          <a:bodyPr wrap="square">
            <a:spAutoFit/>
          </a:bodyPr>
          <a:lstStyle/>
          <a:p>
            <a:pPr algn="just"/>
            <a:r>
              <a:rPr lang="fr-FR" dirty="0"/>
              <a:t>Il peut être fatiguant de regarder continuellement l’écran ou d’être longtemps assis dans une même position. Quittez de temps à autre l’écran des yeux. Regardez au loin. Cela constitue une pause pour la vision.</a:t>
            </a:r>
          </a:p>
          <a:p>
            <a:pPr algn="just"/>
            <a:endParaRPr lang="fr-FR" dirty="0"/>
          </a:p>
        </p:txBody>
      </p:sp>
      <p:sp>
        <p:nvSpPr>
          <p:cNvPr id="5" name="Rectangle 4">
            <a:extLst>
              <a:ext uri="{FF2B5EF4-FFF2-40B4-BE49-F238E27FC236}">
                <a16:creationId xmlns:a16="http://schemas.microsoft.com/office/drawing/2014/main" id="{D03F10F8-F88C-634C-B583-2285B9BBE607}"/>
              </a:ext>
            </a:extLst>
          </p:cNvPr>
          <p:cNvSpPr/>
          <p:nvPr/>
        </p:nvSpPr>
        <p:spPr bwMode="auto">
          <a:xfrm>
            <a:off x="863848" y="2965727"/>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2" name="Rectangle 1">
            <a:extLst>
              <a:ext uri="{FF2B5EF4-FFF2-40B4-BE49-F238E27FC236}">
                <a16:creationId xmlns:a16="http://schemas.microsoft.com/office/drawing/2014/main" id="{3FC4DBED-B072-7F49-8E41-45BCE777B734}"/>
              </a:ext>
            </a:extLst>
          </p:cNvPr>
          <p:cNvSpPr/>
          <p:nvPr/>
        </p:nvSpPr>
        <p:spPr>
          <a:xfrm>
            <a:off x="1151880" y="2934189"/>
            <a:ext cx="8480850" cy="550279"/>
          </a:xfrm>
          <a:prstGeom prst="rect">
            <a:avLst/>
          </a:prstGeom>
        </p:spPr>
        <p:txBody>
          <a:bodyPr wrap="square">
            <a:spAutoFit/>
          </a:bodyPr>
          <a:lstStyle/>
          <a:p>
            <a:r>
              <a:rPr lang="fr-FR" sz="1600" dirty="0"/>
              <a:t>Reposez votre vue en détachant le regard de l’écran et en fixant intensément un objet éloigné. </a:t>
            </a:r>
          </a:p>
        </p:txBody>
      </p:sp>
      <p:sp>
        <p:nvSpPr>
          <p:cNvPr id="6" name="Rectangle 5">
            <a:extLst>
              <a:ext uri="{FF2B5EF4-FFF2-40B4-BE49-F238E27FC236}">
                <a16:creationId xmlns:a16="http://schemas.microsoft.com/office/drawing/2014/main" id="{3CF112D0-29F8-7E4C-B9DF-0B8A3A7BFAA8}"/>
              </a:ext>
            </a:extLst>
          </p:cNvPr>
          <p:cNvSpPr/>
          <p:nvPr/>
        </p:nvSpPr>
        <p:spPr>
          <a:xfrm>
            <a:off x="1151880" y="3573329"/>
            <a:ext cx="8480850" cy="550279"/>
          </a:xfrm>
          <a:prstGeom prst="rect">
            <a:avLst/>
          </a:prstGeom>
        </p:spPr>
        <p:txBody>
          <a:bodyPr wrap="square">
            <a:spAutoFit/>
          </a:bodyPr>
          <a:lstStyle/>
          <a:p>
            <a:pPr algn="just"/>
            <a:r>
              <a:rPr lang="fr-FR" sz="1600" dirty="0"/>
              <a:t>Regardez loin à droite puis loin à gauche sans bouger la tête, et répétez ce mouvement une dizaine de fois. Puis faire la même chose de haut en bas. </a:t>
            </a:r>
          </a:p>
        </p:txBody>
      </p:sp>
      <p:sp>
        <p:nvSpPr>
          <p:cNvPr id="8" name="Rectangle 7">
            <a:extLst>
              <a:ext uri="{FF2B5EF4-FFF2-40B4-BE49-F238E27FC236}">
                <a16:creationId xmlns:a16="http://schemas.microsoft.com/office/drawing/2014/main" id="{6688B6B5-9801-0743-B0DD-900E92D2E4C0}"/>
              </a:ext>
            </a:extLst>
          </p:cNvPr>
          <p:cNvSpPr/>
          <p:nvPr/>
        </p:nvSpPr>
        <p:spPr bwMode="auto">
          <a:xfrm>
            <a:off x="863848" y="3617237"/>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9" name="Rectangle 8">
            <a:extLst>
              <a:ext uri="{FF2B5EF4-FFF2-40B4-BE49-F238E27FC236}">
                <a16:creationId xmlns:a16="http://schemas.microsoft.com/office/drawing/2014/main" id="{128542FC-4887-5140-B4D3-7B4ED5269AE2}"/>
              </a:ext>
            </a:extLst>
          </p:cNvPr>
          <p:cNvSpPr/>
          <p:nvPr/>
        </p:nvSpPr>
        <p:spPr>
          <a:xfrm>
            <a:off x="520660" y="4123608"/>
            <a:ext cx="9112070" cy="865237"/>
          </a:xfrm>
          <a:prstGeom prst="rect">
            <a:avLst/>
          </a:prstGeom>
        </p:spPr>
        <p:txBody>
          <a:bodyPr wrap="square">
            <a:spAutoFit/>
          </a:bodyPr>
          <a:lstStyle/>
          <a:p>
            <a:pPr algn="just"/>
            <a:r>
              <a:rPr lang="fr-FR" dirty="0"/>
              <a:t>Changez de temps en temps de posture au cours de la journée en faisant varier, </a:t>
            </a:r>
          </a:p>
          <a:p>
            <a:pPr algn="just"/>
            <a:r>
              <a:rPr lang="fr-FR" dirty="0"/>
              <a:t>par exemple, l’angle d’inclinaison du dossier. Il n’existe pas de posture idéale, si elle est maintenue longtemps. </a:t>
            </a:r>
          </a:p>
        </p:txBody>
      </p:sp>
      <p:sp>
        <p:nvSpPr>
          <p:cNvPr id="10" name="Rectangle 9">
            <a:extLst>
              <a:ext uri="{FF2B5EF4-FFF2-40B4-BE49-F238E27FC236}">
                <a16:creationId xmlns:a16="http://schemas.microsoft.com/office/drawing/2014/main" id="{D8DA446B-B32E-974C-9AC8-75442AB5A4C9}"/>
              </a:ext>
            </a:extLst>
          </p:cNvPr>
          <p:cNvSpPr/>
          <p:nvPr/>
        </p:nvSpPr>
        <p:spPr>
          <a:xfrm>
            <a:off x="503808" y="5054001"/>
            <a:ext cx="9215189" cy="607602"/>
          </a:xfrm>
          <a:prstGeom prst="rect">
            <a:avLst/>
          </a:prstGeom>
          <a:solidFill>
            <a:srgbClr val="BDC9BF"/>
          </a:solidFill>
        </p:spPr>
        <p:txBody>
          <a:bodyPr wrap="square">
            <a:spAutoFit/>
          </a:bodyPr>
          <a:lstStyle/>
          <a:p>
            <a:pPr algn="ctr"/>
            <a:r>
              <a:rPr lang="fr-FR" b="1" dirty="0"/>
              <a:t>Si vous faites une pause, quittez le poste de travail, bougez, étirez-vous mais n’en profitez pas pour vous rasseoir ailleurs. </a:t>
            </a:r>
          </a:p>
        </p:txBody>
      </p:sp>
      <p:sp>
        <p:nvSpPr>
          <p:cNvPr id="11" name="Rectangle 10">
            <a:extLst>
              <a:ext uri="{FF2B5EF4-FFF2-40B4-BE49-F238E27FC236}">
                <a16:creationId xmlns:a16="http://schemas.microsoft.com/office/drawing/2014/main" id="{D9870C80-0164-584A-B69C-800B7F6FFE55}"/>
              </a:ext>
            </a:extLst>
          </p:cNvPr>
          <p:cNvSpPr/>
          <p:nvPr/>
        </p:nvSpPr>
        <p:spPr>
          <a:xfrm>
            <a:off x="520660" y="5683558"/>
            <a:ext cx="9112070" cy="865237"/>
          </a:xfrm>
          <a:prstGeom prst="rect">
            <a:avLst/>
          </a:prstGeom>
        </p:spPr>
        <p:txBody>
          <a:bodyPr wrap="square">
            <a:spAutoFit/>
          </a:bodyPr>
          <a:lstStyle/>
          <a:p>
            <a:pPr algn="just"/>
            <a:r>
              <a:rPr lang="fr-FR" dirty="0"/>
              <a:t>La pause doit permettre un repos des mécanismes d’accommodation et de convergence des yeux sollicités pendant le travail ainsi que des muscles sollicités par la posture. </a:t>
            </a:r>
          </a:p>
        </p:txBody>
      </p:sp>
      <p:sp>
        <p:nvSpPr>
          <p:cNvPr id="12" name="Rectangle 11">
            <a:extLst>
              <a:ext uri="{FF2B5EF4-FFF2-40B4-BE49-F238E27FC236}">
                <a16:creationId xmlns:a16="http://schemas.microsoft.com/office/drawing/2014/main" id="{58A8BA68-A1E1-974B-8CE2-0FC27294C3B7}"/>
              </a:ext>
            </a:extLst>
          </p:cNvPr>
          <p:cNvSpPr/>
          <p:nvPr/>
        </p:nvSpPr>
        <p:spPr>
          <a:xfrm>
            <a:off x="503808" y="2483693"/>
            <a:ext cx="9001000" cy="349968"/>
          </a:xfrm>
          <a:prstGeom prst="rect">
            <a:avLst/>
          </a:prstGeom>
        </p:spPr>
        <p:txBody>
          <a:bodyPr wrap="square">
            <a:spAutoFit/>
          </a:bodyPr>
          <a:lstStyle/>
          <a:p>
            <a:pPr algn="just"/>
            <a:r>
              <a:rPr lang="fr-FR" b="1" i="1" dirty="0"/>
              <a:t>Deux  petits exercices simples à effectuer de temps en temps :</a:t>
            </a:r>
          </a:p>
        </p:txBody>
      </p:sp>
      <p:sp>
        <p:nvSpPr>
          <p:cNvPr id="13" name="ZoneTexte 12">
            <a:extLst>
              <a:ext uri="{FF2B5EF4-FFF2-40B4-BE49-F238E27FC236}">
                <a16:creationId xmlns:a16="http://schemas.microsoft.com/office/drawing/2014/main" id="{BE943C9B-8A84-5C45-B81A-1CB2F6C22C43}"/>
              </a:ext>
            </a:extLst>
          </p:cNvPr>
          <p:cNvSpPr txBox="1"/>
          <p:nvPr/>
        </p:nvSpPr>
        <p:spPr>
          <a:xfrm>
            <a:off x="1799952" y="6373811"/>
            <a:ext cx="7416490" cy="349968"/>
          </a:xfrm>
          <a:prstGeom prst="rect">
            <a:avLst/>
          </a:prstGeom>
          <a:solidFill>
            <a:srgbClr val="D7BC0C"/>
          </a:solidFill>
          <a:ln>
            <a:noFill/>
          </a:ln>
        </p:spPr>
        <p:txBody>
          <a:bodyPr wrap="square" rtlCol="0">
            <a:spAutoFit/>
          </a:bodyPr>
          <a:lstStyle/>
          <a:p>
            <a:pPr algn="ctr"/>
            <a:r>
              <a:rPr lang="fr-FR" b="1" dirty="0"/>
              <a:t>La pause permet aussi d’améliorer la qualité et la performance. </a:t>
            </a:r>
          </a:p>
        </p:txBody>
      </p:sp>
      <p:sp>
        <p:nvSpPr>
          <p:cNvPr id="14" name="Rectangle 13">
            <a:extLst>
              <a:ext uri="{FF2B5EF4-FFF2-40B4-BE49-F238E27FC236}">
                <a16:creationId xmlns:a16="http://schemas.microsoft.com/office/drawing/2014/main" id="{6BA67E44-7580-6947-8220-0250FF56806D}"/>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5" name="ZoneTexte 14">
            <a:extLst>
              <a:ext uri="{FF2B5EF4-FFF2-40B4-BE49-F238E27FC236}">
                <a16:creationId xmlns:a16="http://schemas.microsoft.com/office/drawing/2014/main" id="{FD7F9A49-2AFD-DD4D-9996-9DF1C00BC48D}"/>
              </a:ext>
            </a:extLst>
          </p:cNvPr>
          <p:cNvSpPr txBox="1"/>
          <p:nvPr/>
        </p:nvSpPr>
        <p:spPr>
          <a:xfrm>
            <a:off x="9236686" y="6587297"/>
            <a:ext cx="792088" cy="664797"/>
          </a:xfrm>
          <a:prstGeom prst="rect">
            <a:avLst/>
          </a:prstGeom>
          <a:noFill/>
        </p:spPr>
        <p:txBody>
          <a:bodyPr wrap="square" rtlCol="0">
            <a:spAutoFit/>
          </a:bodyPr>
          <a:lstStyle/>
          <a:p>
            <a:r>
              <a:rPr lang="fr-FR" sz="4000" b="1" dirty="0">
                <a:solidFill>
                  <a:srgbClr val="1B1C3C"/>
                </a:solidFill>
              </a:rPr>
              <a:t>19</a:t>
            </a:r>
          </a:p>
        </p:txBody>
      </p:sp>
    </p:spTree>
    <p:extLst>
      <p:ext uri="{BB962C8B-B14F-4D97-AF65-F5344CB8AC3E}">
        <p14:creationId xmlns:p14="http://schemas.microsoft.com/office/powerpoint/2010/main" val="107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ppt_y</p:attrName>
                                        </p:attrNameLst>
                                      </p:cBhvr>
                                      <p:tavLst>
                                        <p:tav tm="0">
                                          <p:val>
                                            <p:strVal val="#ppt_y+#ppt_h*1.125000"/>
                                          </p:val>
                                        </p:tav>
                                        <p:tav tm="100000">
                                          <p:val>
                                            <p:strVal val="#ppt_y"/>
                                          </p:val>
                                        </p:tav>
                                      </p:tavLst>
                                    </p:anim>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8" grpId="0" animBg="1"/>
      <p:bldP spid="9" grpId="0"/>
      <p:bldP spid="10"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5976664" cy="779316"/>
          </a:xfrm>
          <a:prstGeom prst="rect">
            <a:avLst/>
          </a:prstGeom>
          <a:noFill/>
        </p:spPr>
        <p:txBody>
          <a:bodyPr wrap="square" rtlCol="0">
            <a:spAutoFit/>
          </a:bodyPr>
          <a:lstStyle/>
          <a:p>
            <a:r>
              <a:rPr lang="fr-FR" sz="4800" b="1" dirty="0">
                <a:solidFill>
                  <a:schemeClr val="bg1"/>
                </a:solidFill>
              </a:rPr>
              <a:t>INTRODUCTION</a:t>
            </a:r>
            <a:endParaRPr lang="fr-FR" sz="5400" b="1" dirty="0">
              <a:solidFill>
                <a:schemeClr val="bg1"/>
              </a:solidFill>
            </a:endParaRPr>
          </a:p>
        </p:txBody>
      </p:sp>
      <p:sp>
        <p:nvSpPr>
          <p:cNvPr id="5" name="Rectangle 4">
            <a:extLst>
              <a:ext uri="{FF2B5EF4-FFF2-40B4-BE49-F238E27FC236}">
                <a16:creationId xmlns:a16="http://schemas.microsoft.com/office/drawing/2014/main" id="{0BE35820-9411-8345-AB73-99EBBEA4E9A3}"/>
              </a:ext>
            </a:extLst>
          </p:cNvPr>
          <p:cNvSpPr/>
          <p:nvPr/>
        </p:nvSpPr>
        <p:spPr>
          <a:xfrm>
            <a:off x="359792" y="1835621"/>
            <a:ext cx="9217024" cy="1124026"/>
          </a:xfrm>
          <a:prstGeom prst="rect">
            <a:avLst/>
          </a:prstGeom>
        </p:spPr>
        <p:txBody>
          <a:bodyPr wrap="square">
            <a:spAutoFit/>
          </a:bodyPr>
          <a:lstStyle/>
          <a:p>
            <a:pPr algn="just">
              <a:lnSpc>
                <a:spcPct val="115000"/>
              </a:lnSpc>
            </a:pPr>
            <a:r>
              <a:rPr lang="fr-FR" sz="2000" dirty="0">
                <a:latin typeface="Arial" pitchFamily="34" charset="0"/>
                <a:ea typeface="Calibri"/>
                <a:cs typeface="Arial" pitchFamily="34" charset="0"/>
              </a:rPr>
              <a:t>Le nombre de personnes qui travaillent sur ordinateur ne cesse d’augmenter. Le pourcentage de salariés utilisant un ordinateur plus de 20 heures par semaine s’est également accru. </a:t>
            </a:r>
          </a:p>
        </p:txBody>
      </p:sp>
      <p:sp>
        <p:nvSpPr>
          <p:cNvPr id="6" name="Rectangle 5">
            <a:extLst>
              <a:ext uri="{FF2B5EF4-FFF2-40B4-BE49-F238E27FC236}">
                <a16:creationId xmlns:a16="http://schemas.microsoft.com/office/drawing/2014/main" id="{7511E4DA-49D7-6846-871F-D6F5F5A7FDD1}"/>
              </a:ext>
            </a:extLst>
          </p:cNvPr>
          <p:cNvSpPr/>
          <p:nvPr/>
        </p:nvSpPr>
        <p:spPr>
          <a:xfrm>
            <a:off x="597533" y="3131765"/>
            <a:ext cx="8979283" cy="1477969"/>
          </a:xfrm>
          <a:prstGeom prst="rect">
            <a:avLst/>
          </a:prstGeom>
        </p:spPr>
        <p:txBody>
          <a:bodyPr wrap="square">
            <a:spAutoFit/>
          </a:bodyPr>
          <a:lstStyle/>
          <a:p>
            <a:pPr algn="just">
              <a:lnSpc>
                <a:spcPct val="115000"/>
              </a:lnSpc>
            </a:pPr>
            <a:r>
              <a:rPr lang="fr-FR" sz="2000" dirty="0">
                <a:latin typeface="Arial" pitchFamily="34" charset="0"/>
                <a:ea typeface="Calibri"/>
                <a:cs typeface="Arial" pitchFamily="34" charset="0"/>
              </a:rPr>
              <a:t>Durant les années 80, des questions fréquemment posées sur la nocivité des écrans de visualisation. Les connaissances scientifiques acquises n’ont pas permis d’établir de 	relations entre charge visuelle due au travail sur écran et pathologie oculaire</a:t>
            </a:r>
          </a:p>
        </p:txBody>
      </p:sp>
      <p:sp>
        <p:nvSpPr>
          <p:cNvPr id="7" name="Rectangle 6">
            <a:extLst>
              <a:ext uri="{FF2B5EF4-FFF2-40B4-BE49-F238E27FC236}">
                <a16:creationId xmlns:a16="http://schemas.microsoft.com/office/drawing/2014/main" id="{A8BCD8F9-1A9C-8C49-AB09-0D42E1C32DB2}"/>
              </a:ext>
            </a:extLst>
          </p:cNvPr>
          <p:cNvSpPr/>
          <p:nvPr/>
        </p:nvSpPr>
        <p:spPr>
          <a:xfrm>
            <a:off x="575816" y="4848759"/>
            <a:ext cx="9001000" cy="1831912"/>
          </a:xfrm>
          <a:prstGeom prst="rect">
            <a:avLst/>
          </a:prstGeom>
        </p:spPr>
        <p:txBody>
          <a:bodyPr wrap="square">
            <a:spAutoFit/>
          </a:bodyPr>
          <a:lstStyle/>
          <a:p>
            <a:pPr algn="just">
              <a:lnSpc>
                <a:spcPct val="115000"/>
              </a:lnSpc>
            </a:pPr>
            <a:r>
              <a:rPr lang="fr-FR" sz="2000" dirty="0">
                <a:latin typeface="Arial" pitchFamily="34" charset="0"/>
                <a:ea typeface="Calibri"/>
                <a:cs typeface="Arial" pitchFamily="34" charset="0"/>
                <a:sym typeface="Wingdings" pitchFamily="2" charset="2"/>
              </a:rPr>
              <a:t>Depuis le début des années 2000, les préoccupations portent principalement sur les Troubles 	Musculo-Squelettiques (TMS) puisque les opérateurs peuvent être affectés par des 	pathologies des membres supérieurs telles que le syndrome du canal carpien ou l’épicondylite. Qui plus est, le vieillissement de la population risque de majorer ce problème de santé.</a:t>
            </a:r>
          </a:p>
        </p:txBody>
      </p:sp>
      <p:sp>
        <p:nvSpPr>
          <p:cNvPr id="8" name="Rectangle 7">
            <a:extLst>
              <a:ext uri="{FF2B5EF4-FFF2-40B4-BE49-F238E27FC236}">
                <a16:creationId xmlns:a16="http://schemas.microsoft.com/office/drawing/2014/main" id="{8616542C-51B0-BA4C-9D8E-B7EE58F9B0AA}"/>
              </a:ext>
            </a:extLst>
          </p:cNvPr>
          <p:cNvSpPr/>
          <p:nvPr/>
        </p:nvSpPr>
        <p:spPr bwMode="auto">
          <a:xfrm>
            <a:off x="309501" y="3198672"/>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0" name="Rectangle 9">
            <a:extLst>
              <a:ext uri="{FF2B5EF4-FFF2-40B4-BE49-F238E27FC236}">
                <a16:creationId xmlns:a16="http://schemas.microsoft.com/office/drawing/2014/main" id="{DC60E6E0-BCED-704A-9E0B-63101B7BE260}"/>
              </a:ext>
            </a:extLst>
          </p:cNvPr>
          <p:cNvSpPr/>
          <p:nvPr/>
        </p:nvSpPr>
        <p:spPr bwMode="auto">
          <a:xfrm>
            <a:off x="309501" y="4915666"/>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2" name="Rectangle 1">
            <a:extLst>
              <a:ext uri="{FF2B5EF4-FFF2-40B4-BE49-F238E27FC236}">
                <a16:creationId xmlns:a16="http://schemas.microsoft.com/office/drawing/2014/main" id="{68E3A454-8DAE-7841-AC9B-22259DC89811}"/>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3" name="ZoneTexte 2">
            <a:extLst>
              <a:ext uri="{FF2B5EF4-FFF2-40B4-BE49-F238E27FC236}">
                <a16:creationId xmlns:a16="http://schemas.microsoft.com/office/drawing/2014/main" id="{528D2D41-562B-294C-9163-2A3C19C18882}"/>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2</a:t>
            </a:r>
          </a:p>
        </p:txBody>
      </p:sp>
    </p:spTree>
    <p:extLst>
      <p:ext uri="{BB962C8B-B14F-4D97-AF65-F5344CB8AC3E}">
        <p14:creationId xmlns:p14="http://schemas.microsoft.com/office/powerpoint/2010/main" val="34732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88A56CB-FB4A-864F-8D12-8D847F05A954}"/>
              </a:ext>
            </a:extLst>
          </p:cNvPr>
          <p:cNvSpPr txBox="1"/>
          <p:nvPr/>
        </p:nvSpPr>
        <p:spPr>
          <a:xfrm>
            <a:off x="1655936" y="2843733"/>
            <a:ext cx="7023076" cy="1809726"/>
          </a:xfrm>
          <a:prstGeom prst="rect">
            <a:avLst/>
          </a:prstGeom>
          <a:noFill/>
        </p:spPr>
        <p:txBody>
          <a:bodyPr wrap="none" rtlCol="0">
            <a:spAutoFit/>
          </a:bodyPr>
          <a:lstStyle/>
          <a:p>
            <a:pPr algn="ctr"/>
            <a:r>
              <a:rPr lang="fr-FR" sz="6000" b="1" dirty="0">
                <a:solidFill>
                  <a:schemeClr val="bg1"/>
                </a:solidFill>
              </a:rPr>
              <a:t>MERCI DE VOTRE </a:t>
            </a:r>
          </a:p>
          <a:p>
            <a:pPr algn="ctr"/>
            <a:r>
              <a:rPr lang="fr-FR" sz="6000" b="1" dirty="0">
                <a:solidFill>
                  <a:schemeClr val="bg1"/>
                </a:solidFill>
              </a:rPr>
              <a:t>ATTENTION</a:t>
            </a:r>
          </a:p>
        </p:txBody>
      </p:sp>
    </p:spTree>
    <p:extLst>
      <p:ext uri="{BB962C8B-B14F-4D97-AF65-F5344CB8AC3E}">
        <p14:creationId xmlns:p14="http://schemas.microsoft.com/office/powerpoint/2010/main" val="272425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5976664" cy="779316"/>
          </a:xfrm>
          <a:prstGeom prst="rect">
            <a:avLst/>
          </a:prstGeom>
          <a:noFill/>
        </p:spPr>
        <p:txBody>
          <a:bodyPr wrap="square" rtlCol="0">
            <a:spAutoFit/>
          </a:bodyPr>
          <a:lstStyle/>
          <a:p>
            <a:r>
              <a:rPr lang="fr-FR" sz="4800" b="1" dirty="0">
                <a:solidFill>
                  <a:schemeClr val="bg1"/>
                </a:solidFill>
              </a:rPr>
              <a:t>PLAN PROPOSÉ</a:t>
            </a:r>
            <a:endParaRPr lang="fr-FR" sz="5400" b="1" dirty="0">
              <a:solidFill>
                <a:schemeClr val="bg1"/>
              </a:solidFill>
            </a:endParaRPr>
          </a:p>
        </p:txBody>
      </p:sp>
      <p:sp>
        <p:nvSpPr>
          <p:cNvPr id="9" name="Rectangle 8">
            <a:extLst>
              <a:ext uri="{FF2B5EF4-FFF2-40B4-BE49-F238E27FC236}">
                <a16:creationId xmlns:a16="http://schemas.microsoft.com/office/drawing/2014/main" id="{410889BB-8C86-EE44-AA9C-C2461869258E}"/>
              </a:ext>
            </a:extLst>
          </p:cNvPr>
          <p:cNvSpPr/>
          <p:nvPr/>
        </p:nvSpPr>
        <p:spPr bwMode="auto">
          <a:xfrm>
            <a:off x="863848" y="2729443"/>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2" name="Rectangle 1">
            <a:extLst>
              <a:ext uri="{FF2B5EF4-FFF2-40B4-BE49-F238E27FC236}">
                <a16:creationId xmlns:a16="http://schemas.microsoft.com/office/drawing/2014/main" id="{26D87EBF-5E95-D74B-B05A-50107EA8E85C}"/>
              </a:ext>
            </a:extLst>
          </p:cNvPr>
          <p:cNvSpPr/>
          <p:nvPr/>
        </p:nvSpPr>
        <p:spPr>
          <a:xfrm>
            <a:off x="431800" y="2123653"/>
            <a:ext cx="6141297" cy="435825"/>
          </a:xfrm>
          <a:prstGeom prst="rect">
            <a:avLst/>
          </a:prstGeom>
        </p:spPr>
        <p:txBody>
          <a:bodyPr wrap="none">
            <a:spAutoFit/>
          </a:bodyPr>
          <a:lstStyle/>
          <a:p>
            <a:r>
              <a:rPr lang="fr-FR" sz="2400" b="1" dirty="0"/>
              <a:t>RISQUES LIÉS AU TRAVAIL SUR ÉCRAN</a:t>
            </a:r>
          </a:p>
        </p:txBody>
      </p:sp>
      <p:sp>
        <p:nvSpPr>
          <p:cNvPr id="11" name="Rectangle 10">
            <a:extLst>
              <a:ext uri="{FF2B5EF4-FFF2-40B4-BE49-F238E27FC236}">
                <a16:creationId xmlns:a16="http://schemas.microsoft.com/office/drawing/2014/main" id="{4EF1059C-7596-6942-BFA5-AA77E6FD4C50}"/>
              </a:ext>
            </a:extLst>
          </p:cNvPr>
          <p:cNvSpPr/>
          <p:nvPr/>
        </p:nvSpPr>
        <p:spPr>
          <a:xfrm>
            <a:off x="1223888" y="2684176"/>
            <a:ext cx="2562368" cy="378565"/>
          </a:xfrm>
          <a:prstGeom prst="rect">
            <a:avLst/>
          </a:prstGeom>
        </p:spPr>
        <p:txBody>
          <a:bodyPr wrap="none">
            <a:spAutoFit/>
          </a:bodyPr>
          <a:lstStyle/>
          <a:p>
            <a:r>
              <a:rPr lang="fr-FR" sz="2000" dirty="0"/>
              <a:t>FATIGUE VISUELLE</a:t>
            </a:r>
          </a:p>
        </p:txBody>
      </p:sp>
      <p:sp>
        <p:nvSpPr>
          <p:cNvPr id="12" name="Rectangle 11">
            <a:extLst>
              <a:ext uri="{FF2B5EF4-FFF2-40B4-BE49-F238E27FC236}">
                <a16:creationId xmlns:a16="http://schemas.microsoft.com/office/drawing/2014/main" id="{B5A5B640-D5BB-B948-B764-3AC3B798237F}"/>
              </a:ext>
            </a:extLst>
          </p:cNvPr>
          <p:cNvSpPr/>
          <p:nvPr/>
        </p:nvSpPr>
        <p:spPr bwMode="auto">
          <a:xfrm>
            <a:off x="863848" y="3292330"/>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13" name="Rectangle 12">
            <a:extLst>
              <a:ext uri="{FF2B5EF4-FFF2-40B4-BE49-F238E27FC236}">
                <a16:creationId xmlns:a16="http://schemas.microsoft.com/office/drawing/2014/main" id="{756A2395-86C1-3D4C-97B6-C2AA4A0B01B8}"/>
              </a:ext>
            </a:extLst>
          </p:cNvPr>
          <p:cNvSpPr/>
          <p:nvPr/>
        </p:nvSpPr>
        <p:spPr>
          <a:xfrm>
            <a:off x="1223888" y="3255676"/>
            <a:ext cx="726481" cy="378565"/>
          </a:xfrm>
          <a:prstGeom prst="rect">
            <a:avLst/>
          </a:prstGeom>
        </p:spPr>
        <p:txBody>
          <a:bodyPr wrap="none">
            <a:spAutoFit/>
          </a:bodyPr>
          <a:lstStyle/>
          <a:p>
            <a:r>
              <a:rPr lang="fr-FR" sz="2000" dirty="0"/>
              <a:t>TMS</a:t>
            </a:r>
          </a:p>
        </p:txBody>
      </p:sp>
      <p:sp>
        <p:nvSpPr>
          <p:cNvPr id="14" name="Rectangle 13">
            <a:extLst>
              <a:ext uri="{FF2B5EF4-FFF2-40B4-BE49-F238E27FC236}">
                <a16:creationId xmlns:a16="http://schemas.microsoft.com/office/drawing/2014/main" id="{79DEF8BA-D8FF-594F-991C-75FC70A64F2F}"/>
              </a:ext>
            </a:extLst>
          </p:cNvPr>
          <p:cNvSpPr/>
          <p:nvPr/>
        </p:nvSpPr>
        <p:spPr>
          <a:xfrm>
            <a:off x="431800" y="3986743"/>
            <a:ext cx="8944949" cy="435825"/>
          </a:xfrm>
          <a:prstGeom prst="rect">
            <a:avLst/>
          </a:prstGeom>
        </p:spPr>
        <p:txBody>
          <a:bodyPr wrap="none">
            <a:spAutoFit/>
          </a:bodyPr>
          <a:lstStyle/>
          <a:p>
            <a:r>
              <a:rPr lang="fr-FR" sz="2400" b="1" dirty="0"/>
              <a:t>PRÉVENTION DES RISQUES LIÉS AU TRAVAIL SUR ÉCRAN</a:t>
            </a:r>
          </a:p>
        </p:txBody>
      </p:sp>
      <p:sp>
        <p:nvSpPr>
          <p:cNvPr id="15" name="Rectangle 14">
            <a:extLst>
              <a:ext uri="{FF2B5EF4-FFF2-40B4-BE49-F238E27FC236}">
                <a16:creationId xmlns:a16="http://schemas.microsoft.com/office/drawing/2014/main" id="{B81210AC-1CE5-6247-9C9D-7B876763DBFD}"/>
              </a:ext>
            </a:extLst>
          </p:cNvPr>
          <p:cNvSpPr/>
          <p:nvPr/>
        </p:nvSpPr>
        <p:spPr>
          <a:xfrm>
            <a:off x="1273465" y="4543578"/>
            <a:ext cx="7943311" cy="770083"/>
          </a:xfrm>
          <a:prstGeom prst="rect">
            <a:avLst/>
          </a:prstGeom>
        </p:spPr>
        <p:txBody>
          <a:bodyPr wrap="square">
            <a:spAutoFit/>
          </a:bodyPr>
          <a:lstStyle/>
          <a:p>
            <a:pPr algn="just">
              <a:lnSpc>
                <a:spcPct val="115000"/>
              </a:lnSpc>
            </a:pPr>
            <a:r>
              <a:rPr lang="fr-FR" sz="2000" dirty="0">
                <a:latin typeface="Arial" pitchFamily="34" charset="0"/>
                <a:ea typeface="Calibri"/>
                <a:cs typeface="Arial" pitchFamily="34" charset="0"/>
              </a:rPr>
              <a:t>Cette sensibilisation ne vise pas l’exhaustivité mais bien un apport pratique dans la prévention des risques liés au travail sur écran.</a:t>
            </a:r>
          </a:p>
        </p:txBody>
      </p:sp>
      <p:sp>
        <p:nvSpPr>
          <p:cNvPr id="16" name="Rectangle 15">
            <a:extLst>
              <a:ext uri="{FF2B5EF4-FFF2-40B4-BE49-F238E27FC236}">
                <a16:creationId xmlns:a16="http://schemas.microsoft.com/office/drawing/2014/main" id="{A2167161-2842-E643-9095-6588AEE90294}"/>
              </a:ext>
            </a:extLst>
          </p:cNvPr>
          <p:cNvSpPr/>
          <p:nvPr/>
        </p:nvSpPr>
        <p:spPr bwMode="auto">
          <a:xfrm>
            <a:off x="863848" y="4618210"/>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17" name="Rectangle 16">
            <a:extLst>
              <a:ext uri="{FF2B5EF4-FFF2-40B4-BE49-F238E27FC236}">
                <a16:creationId xmlns:a16="http://schemas.microsoft.com/office/drawing/2014/main" id="{B1ADB536-F6E4-5F47-8011-F094419BC87C}"/>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8" name="ZoneTexte 17">
            <a:extLst>
              <a:ext uri="{FF2B5EF4-FFF2-40B4-BE49-F238E27FC236}">
                <a16:creationId xmlns:a16="http://schemas.microsoft.com/office/drawing/2014/main" id="{B835BAE3-2DA3-5347-A460-198AE39BDA3A}"/>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3</a:t>
            </a:r>
          </a:p>
        </p:txBody>
      </p:sp>
    </p:spTree>
    <p:extLst>
      <p:ext uri="{BB962C8B-B14F-4D97-AF65-F5344CB8AC3E}">
        <p14:creationId xmlns:p14="http://schemas.microsoft.com/office/powerpoint/2010/main" val="10248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up)">
                                      <p:cBhvr>
                                        <p:cTn id="40" dur="500"/>
                                        <p:tgtEl>
                                          <p:spTgt spid="1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p:bldP spid="12" grpId="0" animBg="1"/>
      <p:bldP spid="13" grpId="0"/>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5976664" cy="779316"/>
          </a:xfrm>
          <a:prstGeom prst="rect">
            <a:avLst/>
          </a:prstGeom>
          <a:noFill/>
        </p:spPr>
        <p:txBody>
          <a:bodyPr wrap="square" rtlCol="0">
            <a:spAutoFit/>
          </a:bodyPr>
          <a:lstStyle/>
          <a:p>
            <a:r>
              <a:rPr lang="fr-FR" sz="4800" b="1" dirty="0">
                <a:solidFill>
                  <a:schemeClr val="bg1"/>
                </a:solidFill>
              </a:rPr>
              <a:t>EN RÉSUMÉ</a:t>
            </a:r>
            <a:endParaRPr lang="fr-FR" sz="5400" b="1" dirty="0">
              <a:solidFill>
                <a:schemeClr val="bg1"/>
              </a:solidFill>
            </a:endParaRPr>
          </a:p>
        </p:txBody>
      </p:sp>
      <p:pic>
        <p:nvPicPr>
          <p:cNvPr id="5" name="Image 4">
            <a:extLst>
              <a:ext uri="{FF2B5EF4-FFF2-40B4-BE49-F238E27FC236}">
                <a16:creationId xmlns:a16="http://schemas.microsoft.com/office/drawing/2014/main" id="{3A4BBFD8-AA51-9A46-9152-B4395F373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327" y="2846948"/>
            <a:ext cx="2804958" cy="2804958"/>
          </a:xfrm>
          <a:prstGeom prst="rect">
            <a:avLst/>
          </a:prstGeom>
        </p:spPr>
      </p:pic>
      <p:sp>
        <p:nvSpPr>
          <p:cNvPr id="17" name="Rectangle 16">
            <a:extLst>
              <a:ext uri="{FF2B5EF4-FFF2-40B4-BE49-F238E27FC236}">
                <a16:creationId xmlns:a16="http://schemas.microsoft.com/office/drawing/2014/main" id="{30606643-8916-E944-927F-1D650B583B2E}"/>
              </a:ext>
            </a:extLst>
          </p:cNvPr>
          <p:cNvSpPr/>
          <p:nvPr/>
        </p:nvSpPr>
        <p:spPr>
          <a:xfrm>
            <a:off x="252485" y="1907629"/>
            <a:ext cx="2605650" cy="378565"/>
          </a:xfrm>
          <a:prstGeom prst="rect">
            <a:avLst/>
          </a:prstGeom>
        </p:spPr>
        <p:txBody>
          <a:bodyPr wrap="none">
            <a:spAutoFit/>
          </a:bodyPr>
          <a:lstStyle/>
          <a:p>
            <a:r>
              <a:rPr lang="fr-FR" sz="2000" b="1" dirty="0"/>
              <a:t>FATIGUE VISUELLE</a:t>
            </a:r>
          </a:p>
        </p:txBody>
      </p:sp>
      <p:sp>
        <p:nvSpPr>
          <p:cNvPr id="18" name="Rectangle 17">
            <a:extLst>
              <a:ext uri="{FF2B5EF4-FFF2-40B4-BE49-F238E27FC236}">
                <a16:creationId xmlns:a16="http://schemas.microsoft.com/office/drawing/2014/main" id="{0373A946-210C-C342-85B1-283178E093A7}"/>
              </a:ext>
            </a:extLst>
          </p:cNvPr>
          <p:cNvSpPr/>
          <p:nvPr/>
        </p:nvSpPr>
        <p:spPr>
          <a:xfrm>
            <a:off x="246447" y="2401017"/>
            <a:ext cx="3997761" cy="349968"/>
          </a:xfrm>
          <a:prstGeom prst="rect">
            <a:avLst/>
          </a:prstGeom>
        </p:spPr>
        <p:txBody>
          <a:bodyPr wrap="none">
            <a:spAutoFit/>
          </a:bodyPr>
          <a:lstStyle/>
          <a:p>
            <a:r>
              <a:rPr lang="fr-FR" dirty="0"/>
              <a:t>ELLE PEUT SE MANIFESTER PAR :</a:t>
            </a:r>
          </a:p>
        </p:txBody>
      </p:sp>
      <p:sp>
        <p:nvSpPr>
          <p:cNvPr id="6" name="Rectangle 5">
            <a:extLst>
              <a:ext uri="{FF2B5EF4-FFF2-40B4-BE49-F238E27FC236}">
                <a16:creationId xmlns:a16="http://schemas.microsoft.com/office/drawing/2014/main" id="{83F32D08-B1D4-FA47-B014-3414E0FF8874}"/>
              </a:ext>
            </a:extLst>
          </p:cNvPr>
          <p:cNvSpPr/>
          <p:nvPr/>
        </p:nvSpPr>
        <p:spPr>
          <a:xfrm>
            <a:off x="615522" y="2893019"/>
            <a:ext cx="2313454" cy="607602"/>
          </a:xfrm>
          <a:prstGeom prst="rect">
            <a:avLst/>
          </a:prstGeom>
        </p:spPr>
        <p:txBody>
          <a:bodyPr wrap="none">
            <a:spAutoFit/>
          </a:bodyPr>
          <a:lstStyle/>
          <a:p>
            <a:r>
              <a:rPr lang="fr-FR" dirty="0"/>
              <a:t>Une baisse de la </a:t>
            </a:r>
          </a:p>
          <a:p>
            <a:r>
              <a:rPr lang="fr-FR" dirty="0"/>
              <a:t>performance visuelle</a:t>
            </a:r>
          </a:p>
        </p:txBody>
      </p:sp>
      <p:sp>
        <p:nvSpPr>
          <p:cNvPr id="19" name="Rectangle 18">
            <a:extLst>
              <a:ext uri="{FF2B5EF4-FFF2-40B4-BE49-F238E27FC236}">
                <a16:creationId xmlns:a16="http://schemas.microsoft.com/office/drawing/2014/main" id="{082D80B9-CAD4-764A-83EC-AD76CAA03342}"/>
              </a:ext>
            </a:extLst>
          </p:cNvPr>
          <p:cNvSpPr/>
          <p:nvPr/>
        </p:nvSpPr>
        <p:spPr>
          <a:xfrm>
            <a:off x="615522" y="3571559"/>
            <a:ext cx="1967205" cy="607602"/>
          </a:xfrm>
          <a:prstGeom prst="rect">
            <a:avLst/>
          </a:prstGeom>
        </p:spPr>
        <p:txBody>
          <a:bodyPr wrap="none">
            <a:spAutoFit/>
          </a:bodyPr>
          <a:lstStyle/>
          <a:p>
            <a:r>
              <a:rPr lang="fr-FR" dirty="0"/>
              <a:t>Des picotements </a:t>
            </a:r>
          </a:p>
          <a:p>
            <a:r>
              <a:rPr lang="fr-FR" dirty="0"/>
              <a:t>des yeux</a:t>
            </a:r>
          </a:p>
        </p:txBody>
      </p:sp>
      <p:sp>
        <p:nvSpPr>
          <p:cNvPr id="7" name="Rectangle 6">
            <a:extLst>
              <a:ext uri="{FF2B5EF4-FFF2-40B4-BE49-F238E27FC236}">
                <a16:creationId xmlns:a16="http://schemas.microsoft.com/office/drawing/2014/main" id="{A9DEB828-C5AF-274C-9AAD-A52A07195C6C}"/>
              </a:ext>
            </a:extLst>
          </p:cNvPr>
          <p:cNvSpPr/>
          <p:nvPr/>
        </p:nvSpPr>
        <p:spPr>
          <a:xfrm>
            <a:off x="615522" y="4225763"/>
            <a:ext cx="2326278" cy="349968"/>
          </a:xfrm>
          <a:prstGeom prst="rect">
            <a:avLst/>
          </a:prstGeom>
        </p:spPr>
        <p:txBody>
          <a:bodyPr wrap="none">
            <a:spAutoFit/>
          </a:bodyPr>
          <a:lstStyle/>
          <a:p>
            <a:r>
              <a:rPr lang="fr-FR" dirty="0"/>
              <a:t>Des éblouissements </a:t>
            </a:r>
          </a:p>
        </p:txBody>
      </p:sp>
      <p:sp>
        <p:nvSpPr>
          <p:cNvPr id="8" name="Rectangle 7">
            <a:extLst>
              <a:ext uri="{FF2B5EF4-FFF2-40B4-BE49-F238E27FC236}">
                <a16:creationId xmlns:a16="http://schemas.microsoft.com/office/drawing/2014/main" id="{7CF595D7-4BFF-F04A-A6E4-E6FC75BAA3EE}"/>
              </a:ext>
            </a:extLst>
          </p:cNvPr>
          <p:cNvSpPr/>
          <p:nvPr/>
        </p:nvSpPr>
        <p:spPr>
          <a:xfrm>
            <a:off x="615522" y="4749974"/>
            <a:ext cx="2582758" cy="349968"/>
          </a:xfrm>
          <a:prstGeom prst="rect">
            <a:avLst/>
          </a:prstGeom>
        </p:spPr>
        <p:txBody>
          <a:bodyPr wrap="none">
            <a:spAutoFit/>
          </a:bodyPr>
          <a:lstStyle/>
          <a:p>
            <a:r>
              <a:rPr lang="fr-FR" dirty="0"/>
              <a:t>Une vision moins nette </a:t>
            </a:r>
          </a:p>
        </p:txBody>
      </p:sp>
      <p:sp>
        <p:nvSpPr>
          <p:cNvPr id="10" name="Rectangle 9">
            <a:extLst>
              <a:ext uri="{FF2B5EF4-FFF2-40B4-BE49-F238E27FC236}">
                <a16:creationId xmlns:a16="http://schemas.microsoft.com/office/drawing/2014/main" id="{954B731A-2DD8-954E-B96E-BEC08F188253}"/>
              </a:ext>
            </a:extLst>
          </p:cNvPr>
          <p:cNvSpPr/>
          <p:nvPr/>
        </p:nvSpPr>
        <p:spPr>
          <a:xfrm>
            <a:off x="615522" y="5272314"/>
            <a:ext cx="2056973" cy="607602"/>
          </a:xfrm>
          <a:prstGeom prst="rect">
            <a:avLst/>
          </a:prstGeom>
        </p:spPr>
        <p:txBody>
          <a:bodyPr wrap="none">
            <a:spAutoFit/>
          </a:bodyPr>
          <a:lstStyle/>
          <a:p>
            <a:r>
              <a:rPr lang="fr-FR" dirty="0"/>
              <a:t>Des maux de tête </a:t>
            </a:r>
          </a:p>
          <a:p>
            <a:r>
              <a:rPr lang="fr-FR" dirty="0"/>
              <a:t>et les yeux secs</a:t>
            </a:r>
          </a:p>
        </p:txBody>
      </p:sp>
      <p:sp>
        <p:nvSpPr>
          <p:cNvPr id="20" name="Rectangle 19">
            <a:extLst>
              <a:ext uri="{FF2B5EF4-FFF2-40B4-BE49-F238E27FC236}">
                <a16:creationId xmlns:a16="http://schemas.microsoft.com/office/drawing/2014/main" id="{975A0B96-B55C-8641-85B9-37E0598B422B}"/>
              </a:ext>
            </a:extLst>
          </p:cNvPr>
          <p:cNvSpPr/>
          <p:nvPr/>
        </p:nvSpPr>
        <p:spPr bwMode="auto">
          <a:xfrm>
            <a:off x="327490" y="3052804"/>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21" name="Rectangle 20">
            <a:extLst>
              <a:ext uri="{FF2B5EF4-FFF2-40B4-BE49-F238E27FC236}">
                <a16:creationId xmlns:a16="http://schemas.microsoft.com/office/drawing/2014/main" id="{9F71071F-5904-5048-B70F-800A2C2B1988}"/>
              </a:ext>
            </a:extLst>
          </p:cNvPr>
          <p:cNvSpPr/>
          <p:nvPr/>
        </p:nvSpPr>
        <p:spPr bwMode="auto">
          <a:xfrm>
            <a:off x="327490" y="3678655"/>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22" name="Rectangle 21">
            <a:extLst>
              <a:ext uri="{FF2B5EF4-FFF2-40B4-BE49-F238E27FC236}">
                <a16:creationId xmlns:a16="http://schemas.microsoft.com/office/drawing/2014/main" id="{BD532F84-514E-BB49-A5D6-6F905ADA00DE}"/>
              </a:ext>
            </a:extLst>
          </p:cNvPr>
          <p:cNvSpPr/>
          <p:nvPr/>
        </p:nvSpPr>
        <p:spPr bwMode="auto">
          <a:xfrm>
            <a:off x="327490" y="4259072"/>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23" name="Rectangle 22">
            <a:extLst>
              <a:ext uri="{FF2B5EF4-FFF2-40B4-BE49-F238E27FC236}">
                <a16:creationId xmlns:a16="http://schemas.microsoft.com/office/drawing/2014/main" id="{F65495C6-464A-DC40-9C08-D38C234A90A0}"/>
              </a:ext>
            </a:extLst>
          </p:cNvPr>
          <p:cNvSpPr/>
          <p:nvPr/>
        </p:nvSpPr>
        <p:spPr bwMode="auto">
          <a:xfrm>
            <a:off x="327490" y="4765752"/>
            <a:ext cx="288032" cy="288032"/>
          </a:xfrm>
          <a:prstGeom prst="rect">
            <a:avLst/>
          </a:prstGeom>
          <a:solidFill>
            <a:srgbClr val="BDC9B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24" name="Rectangle 23">
            <a:extLst>
              <a:ext uri="{FF2B5EF4-FFF2-40B4-BE49-F238E27FC236}">
                <a16:creationId xmlns:a16="http://schemas.microsoft.com/office/drawing/2014/main" id="{D8208612-F9EF-174C-8F21-1BE305A66349}"/>
              </a:ext>
            </a:extLst>
          </p:cNvPr>
          <p:cNvSpPr/>
          <p:nvPr/>
        </p:nvSpPr>
        <p:spPr bwMode="auto">
          <a:xfrm>
            <a:off x="327490" y="5386216"/>
            <a:ext cx="288032" cy="288032"/>
          </a:xfrm>
          <a:prstGeom prst="rect">
            <a:avLst/>
          </a:prstGeom>
          <a:solidFill>
            <a:srgbClr val="1B1C3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pic>
        <p:nvPicPr>
          <p:cNvPr id="26" name="Image 25">
            <a:extLst>
              <a:ext uri="{FF2B5EF4-FFF2-40B4-BE49-F238E27FC236}">
                <a16:creationId xmlns:a16="http://schemas.microsoft.com/office/drawing/2014/main" id="{0DB14259-A202-984A-8031-04698FC45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358" y="2827819"/>
            <a:ext cx="2939783" cy="2939783"/>
          </a:xfrm>
          <a:prstGeom prst="rect">
            <a:avLst/>
          </a:prstGeom>
        </p:spPr>
      </p:pic>
      <p:sp>
        <p:nvSpPr>
          <p:cNvPr id="27" name="Rectangle 26">
            <a:extLst>
              <a:ext uri="{FF2B5EF4-FFF2-40B4-BE49-F238E27FC236}">
                <a16:creationId xmlns:a16="http://schemas.microsoft.com/office/drawing/2014/main" id="{30B5C92C-D4DF-7A48-9DD3-EF23FD8A1CB7}"/>
              </a:ext>
            </a:extLst>
          </p:cNvPr>
          <p:cNvSpPr/>
          <p:nvPr/>
        </p:nvSpPr>
        <p:spPr>
          <a:xfrm>
            <a:off x="4320232" y="1907629"/>
            <a:ext cx="5040560" cy="951030"/>
          </a:xfrm>
          <a:prstGeom prst="rect">
            <a:avLst/>
          </a:prstGeom>
        </p:spPr>
        <p:txBody>
          <a:bodyPr wrap="square">
            <a:spAutoFit/>
          </a:bodyPr>
          <a:lstStyle/>
          <a:p>
            <a:pPr algn="ctr"/>
            <a:r>
              <a:rPr lang="fr-FR" sz="2000" b="1" dirty="0"/>
              <a:t>TROUBLES MUSCULOSQUELETTIQUES</a:t>
            </a:r>
          </a:p>
          <a:p>
            <a:pPr algn="ctr"/>
            <a:r>
              <a:rPr lang="fr-FR" sz="2000" b="1" dirty="0"/>
              <a:t> </a:t>
            </a:r>
          </a:p>
        </p:txBody>
      </p:sp>
      <p:sp>
        <p:nvSpPr>
          <p:cNvPr id="28" name="Rectangle 27">
            <a:extLst>
              <a:ext uri="{FF2B5EF4-FFF2-40B4-BE49-F238E27FC236}">
                <a16:creationId xmlns:a16="http://schemas.microsoft.com/office/drawing/2014/main" id="{8BC125F0-B23F-D54D-8517-2A606C4A1A24}"/>
              </a:ext>
            </a:extLst>
          </p:cNvPr>
          <p:cNvSpPr/>
          <p:nvPr/>
        </p:nvSpPr>
        <p:spPr>
          <a:xfrm>
            <a:off x="5003881" y="2671964"/>
            <a:ext cx="4190121" cy="607602"/>
          </a:xfrm>
          <a:prstGeom prst="rect">
            <a:avLst/>
          </a:prstGeom>
        </p:spPr>
        <p:txBody>
          <a:bodyPr wrap="none">
            <a:spAutoFit/>
          </a:bodyPr>
          <a:lstStyle/>
          <a:p>
            <a:r>
              <a:rPr lang="fr-FR" dirty="0"/>
              <a:t>ILS PEUVENT SE MANIFESTER PAR </a:t>
            </a:r>
          </a:p>
          <a:p>
            <a:r>
              <a:rPr lang="fr-FR" dirty="0"/>
              <a:t>DES DOULEURS AU NIVEAU :</a:t>
            </a:r>
          </a:p>
        </p:txBody>
      </p:sp>
      <p:sp>
        <p:nvSpPr>
          <p:cNvPr id="29" name="Rectangle 28">
            <a:extLst>
              <a:ext uri="{FF2B5EF4-FFF2-40B4-BE49-F238E27FC236}">
                <a16:creationId xmlns:a16="http://schemas.microsoft.com/office/drawing/2014/main" id="{8F4A9B0F-CC4B-8040-BA22-0A546CD82392}"/>
              </a:ext>
            </a:extLst>
          </p:cNvPr>
          <p:cNvSpPr/>
          <p:nvPr/>
        </p:nvSpPr>
        <p:spPr>
          <a:xfrm>
            <a:off x="5371548" y="3441433"/>
            <a:ext cx="1467068" cy="349968"/>
          </a:xfrm>
          <a:prstGeom prst="rect">
            <a:avLst/>
          </a:prstGeom>
        </p:spPr>
        <p:txBody>
          <a:bodyPr wrap="none">
            <a:spAutoFit/>
          </a:bodyPr>
          <a:lstStyle/>
          <a:p>
            <a:r>
              <a:rPr lang="fr-FR" dirty="0"/>
              <a:t>Des épaules</a:t>
            </a:r>
          </a:p>
        </p:txBody>
      </p:sp>
      <p:sp>
        <p:nvSpPr>
          <p:cNvPr id="30" name="Rectangle 29">
            <a:extLst>
              <a:ext uri="{FF2B5EF4-FFF2-40B4-BE49-F238E27FC236}">
                <a16:creationId xmlns:a16="http://schemas.microsoft.com/office/drawing/2014/main" id="{7A8F1643-55BD-9D4E-98C7-DF926DD2513F}"/>
              </a:ext>
            </a:extLst>
          </p:cNvPr>
          <p:cNvSpPr/>
          <p:nvPr/>
        </p:nvSpPr>
        <p:spPr>
          <a:xfrm>
            <a:off x="5395870" y="3922605"/>
            <a:ext cx="2372444" cy="607602"/>
          </a:xfrm>
          <a:prstGeom prst="rect">
            <a:avLst/>
          </a:prstGeom>
        </p:spPr>
        <p:txBody>
          <a:bodyPr wrap="none">
            <a:spAutoFit/>
          </a:bodyPr>
          <a:lstStyle/>
          <a:p>
            <a:r>
              <a:rPr lang="fr-FR" dirty="0"/>
              <a:t>Du haut et du bas du </a:t>
            </a:r>
          </a:p>
          <a:p>
            <a:r>
              <a:rPr lang="fr-FR" dirty="0"/>
              <a:t>dos et surtout le cou</a:t>
            </a:r>
          </a:p>
        </p:txBody>
      </p:sp>
      <p:sp>
        <p:nvSpPr>
          <p:cNvPr id="31" name="Rectangle 30">
            <a:extLst>
              <a:ext uri="{FF2B5EF4-FFF2-40B4-BE49-F238E27FC236}">
                <a16:creationId xmlns:a16="http://schemas.microsoft.com/office/drawing/2014/main" id="{206964D7-A69C-034D-BBEB-B9EE9D36240E}"/>
              </a:ext>
            </a:extLst>
          </p:cNvPr>
          <p:cNvSpPr/>
          <p:nvPr/>
        </p:nvSpPr>
        <p:spPr>
          <a:xfrm>
            <a:off x="5371548" y="4661411"/>
            <a:ext cx="1531188" cy="349968"/>
          </a:xfrm>
          <a:prstGeom prst="rect">
            <a:avLst/>
          </a:prstGeom>
        </p:spPr>
        <p:txBody>
          <a:bodyPr wrap="none">
            <a:spAutoFit/>
          </a:bodyPr>
          <a:lstStyle/>
          <a:p>
            <a:r>
              <a:rPr lang="fr-FR" dirty="0"/>
              <a:t>Des poignets</a:t>
            </a:r>
          </a:p>
        </p:txBody>
      </p:sp>
      <p:sp>
        <p:nvSpPr>
          <p:cNvPr id="32" name="Rectangle 31">
            <a:extLst>
              <a:ext uri="{FF2B5EF4-FFF2-40B4-BE49-F238E27FC236}">
                <a16:creationId xmlns:a16="http://schemas.microsoft.com/office/drawing/2014/main" id="{B94CD1AB-B449-6F45-A987-BB18C62184F7}"/>
              </a:ext>
            </a:extLst>
          </p:cNvPr>
          <p:cNvSpPr/>
          <p:nvPr/>
        </p:nvSpPr>
        <p:spPr bwMode="auto">
          <a:xfrm>
            <a:off x="5083516" y="3464284"/>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33" name="Rectangle 32">
            <a:extLst>
              <a:ext uri="{FF2B5EF4-FFF2-40B4-BE49-F238E27FC236}">
                <a16:creationId xmlns:a16="http://schemas.microsoft.com/office/drawing/2014/main" id="{72FA4A2D-A578-9442-990E-8EC36DB5A044}"/>
              </a:ext>
            </a:extLst>
          </p:cNvPr>
          <p:cNvSpPr/>
          <p:nvPr/>
        </p:nvSpPr>
        <p:spPr bwMode="auto">
          <a:xfrm>
            <a:off x="5083516" y="4090135"/>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34" name="Rectangle 33">
            <a:extLst>
              <a:ext uri="{FF2B5EF4-FFF2-40B4-BE49-F238E27FC236}">
                <a16:creationId xmlns:a16="http://schemas.microsoft.com/office/drawing/2014/main" id="{F25BA98E-0BC6-5D4A-B9E6-E6C4F8EF47A2}"/>
              </a:ext>
            </a:extLst>
          </p:cNvPr>
          <p:cNvSpPr/>
          <p:nvPr/>
        </p:nvSpPr>
        <p:spPr bwMode="auto">
          <a:xfrm>
            <a:off x="5083516" y="4670552"/>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35" name="Rectangle 34">
            <a:extLst>
              <a:ext uri="{FF2B5EF4-FFF2-40B4-BE49-F238E27FC236}">
                <a16:creationId xmlns:a16="http://schemas.microsoft.com/office/drawing/2014/main" id="{34BF35E3-3676-3F4F-8CA4-D5CAD314B1DC}"/>
              </a:ext>
            </a:extLst>
          </p:cNvPr>
          <p:cNvSpPr/>
          <p:nvPr/>
        </p:nvSpPr>
        <p:spPr>
          <a:xfrm>
            <a:off x="303126" y="6028013"/>
            <a:ext cx="9410274" cy="607602"/>
          </a:xfrm>
          <a:prstGeom prst="rect">
            <a:avLst/>
          </a:prstGeom>
          <a:solidFill>
            <a:srgbClr val="BDC9BF"/>
          </a:solidFill>
        </p:spPr>
        <p:txBody>
          <a:bodyPr wrap="square">
            <a:spAutoFit/>
          </a:bodyPr>
          <a:lstStyle/>
          <a:p>
            <a:pPr algn="ctr"/>
            <a:r>
              <a:rPr lang="fr-FR" b="1" dirty="0"/>
              <a:t>Le travail sur écran dans de mauvaises conditions peut engendrer de la fatigue visuelle et des troubles </a:t>
            </a:r>
            <a:r>
              <a:rPr lang="fr-FR" b="1" dirty="0" err="1"/>
              <a:t>musculosquelettiques</a:t>
            </a:r>
            <a:endParaRPr lang="fr-FR" b="1" dirty="0"/>
          </a:p>
        </p:txBody>
      </p:sp>
      <p:cxnSp>
        <p:nvCxnSpPr>
          <p:cNvPr id="37" name="Connecteur droit 36">
            <a:extLst>
              <a:ext uri="{FF2B5EF4-FFF2-40B4-BE49-F238E27FC236}">
                <a16:creationId xmlns:a16="http://schemas.microsoft.com/office/drawing/2014/main" id="{35B13065-3912-FA4E-A8F0-A350F0A94F30}"/>
              </a:ext>
            </a:extLst>
          </p:cNvPr>
          <p:cNvCxnSpPr/>
          <p:nvPr/>
        </p:nvCxnSpPr>
        <p:spPr bwMode="auto">
          <a:xfrm>
            <a:off x="4680272" y="2096911"/>
            <a:ext cx="0" cy="357733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81F187D3-2002-E64C-A934-E327675B90D7}"/>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38" name="ZoneTexte 37">
            <a:extLst>
              <a:ext uri="{FF2B5EF4-FFF2-40B4-BE49-F238E27FC236}">
                <a16:creationId xmlns:a16="http://schemas.microsoft.com/office/drawing/2014/main" id="{B04AA36F-8C71-8343-B3B3-4D5A2AB67743}"/>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4</a:t>
            </a:r>
          </a:p>
        </p:txBody>
      </p:sp>
    </p:spTree>
    <p:extLst>
      <p:ext uri="{BB962C8B-B14F-4D97-AF65-F5344CB8AC3E}">
        <p14:creationId xmlns:p14="http://schemas.microsoft.com/office/powerpoint/2010/main" val="33059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ppt_y</p:attrName>
                                        </p:attrNameLst>
                                      </p:cBhvr>
                                      <p:tavLst>
                                        <p:tav tm="0">
                                          <p:val>
                                            <p:strVal val="#ppt_y+#ppt_h*1.125000"/>
                                          </p:val>
                                        </p:tav>
                                        <p:tav tm="100000">
                                          <p:val>
                                            <p:strVal val="#ppt_y"/>
                                          </p:val>
                                        </p:tav>
                                      </p:tavLst>
                                    </p:anim>
                                    <p:animEffect transition="in" filter="wipe(up)">
                                      <p:cBhvr>
                                        <p:cTn id="38" dur="500"/>
                                        <p:tgtEl>
                                          <p:spTgt spid="2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up)">
                                      <p:cBhvr>
                                        <p:cTn id="46" dur="500"/>
                                        <p:tgtEl>
                                          <p:spTgt spid="24"/>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par>
                                <p:cTn id="51" presetID="1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p:tgtEl>
                                          <p:spTgt spid="5"/>
                                        </p:tgtEl>
                                        <p:attrNameLst>
                                          <p:attrName>ppt_y</p:attrName>
                                        </p:attrNameLst>
                                      </p:cBhvr>
                                      <p:tavLst>
                                        <p:tav tm="0">
                                          <p:val>
                                            <p:strVal val="#ppt_y+#ppt_h*1.125000"/>
                                          </p:val>
                                        </p:tav>
                                        <p:tav tm="100000">
                                          <p:val>
                                            <p:strVal val="#ppt_y"/>
                                          </p:val>
                                        </p:tav>
                                      </p:tavLst>
                                    </p:anim>
                                    <p:animEffect transition="in" filter="wipe(up)">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ppt_y</p:attrName>
                                        </p:attrNameLst>
                                      </p:cBhvr>
                                      <p:tavLst>
                                        <p:tav tm="0">
                                          <p:val>
                                            <p:strVal val="#ppt_y+#ppt_h*1.125000"/>
                                          </p:val>
                                        </p:tav>
                                        <p:tav tm="100000">
                                          <p:val>
                                            <p:strVal val="#ppt_y"/>
                                          </p:val>
                                        </p:tav>
                                      </p:tavLst>
                                    </p:anim>
                                    <p:animEffect transition="in" filter="wipe(up)">
                                      <p:cBhvr>
                                        <p:cTn id="60" dur="500"/>
                                        <p:tgtEl>
                                          <p:spTgt spid="37"/>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up)">
                                      <p:cBhvr>
                                        <p:cTn id="64" dur="500"/>
                                        <p:tgtEl>
                                          <p:spTgt spid="2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p:tgtEl>
                                          <p:spTgt spid="28"/>
                                        </p:tgtEl>
                                        <p:attrNameLst>
                                          <p:attrName>ppt_y</p:attrName>
                                        </p:attrNameLst>
                                      </p:cBhvr>
                                      <p:tavLst>
                                        <p:tav tm="0">
                                          <p:val>
                                            <p:strVal val="#ppt_y+#ppt_h*1.125000"/>
                                          </p:val>
                                        </p:tav>
                                        <p:tav tm="100000">
                                          <p:val>
                                            <p:strVal val="#ppt_y"/>
                                          </p:val>
                                        </p:tav>
                                      </p:tavLst>
                                    </p:anim>
                                    <p:animEffect transition="in" filter="wipe(up)">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p:tgtEl>
                                          <p:spTgt spid="32"/>
                                        </p:tgtEl>
                                        <p:attrNameLst>
                                          <p:attrName>ppt_y</p:attrName>
                                        </p:attrNameLst>
                                      </p:cBhvr>
                                      <p:tavLst>
                                        <p:tav tm="0">
                                          <p:val>
                                            <p:strVal val="#ppt_y+#ppt_h*1.125000"/>
                                          </p:val>
                                        </p:tav>
                                        <p:tav tm="100000">
                                          <p:val>
                                            <p:strVal val="#ppt_y"/>
                                          </p:val>
                                        </p:tav>
                                      </p:tavLst>
                                    </p:anim>
                                    <p:animEffect transition="in" filter="wipe(up)">
                                      <p:cBhvr>
                                        <p:cTn id="74" dur="500"/>
                                        <p:tgtEl>
                                          <p:spTgt spid="32"/>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p:tgtEl>
                                          <p:spTgt spid="29"/>
                                        </p:tgtEl>
                                        <p:attrNameLst>
                                          <p:attrName>ppt_y</p:attrName>
                                        </p:attrNameLst>
                                      </p:cBhvr>
                                      <p:tavLst>
                                        <p:tav tm="0">
                                          <p:val>
                                            <p:strVal val="#ppt_y+#ppt_h*1.125000"/>
                                          </p:val>
                                        </p:tav>
                                        <p:tav tm="100000">
                                          <p:val>
                                            <p:strVal val="#ppt_y"/>
                                          </p:val>
                                        </p:tav>
                                      </p:tavLst>
                                    </p:anim>
                                    <p:animEffect transition="in" filter="wipe(up)">
                                      <p:cBhvr>
                                        <p:cTn id="78" dur="500"/>
                                        <p:tgtEl>
                                          <p:spTgt spid="29"/>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p:tgtEl>
                                          <p:spTgt spid="33"/>
                                        </p:tgtEl>
                                        <p:attrNameLst>
                                          <p:attrName>ppt_y</p:attrName>
                                        </p:attrNameLst>
                                      </p:cBhvr>
                                      <p:tavLst>
                                        <p:tav tm="0">
                                          <p:val>
                                            <p:strVal val="#ppt_y+#ppt_h*1.125000"/>
                                          </p:val>
                                        </p:tav>
                                        <p:tav tm="100000">
                                          <p:val>
                                            <p:strVal val="#ppt_y"/>
                                          </p:val>
                                        </p:tav>
                                      </p:tavLst>
                                    </p:anim>
                                    <p:animEffect transition="in" filter="wipe(up)">
                                      <p:cBhvr>
                                        <p:cTn id="82" dur="500"/>
                                        <p:tgtEl>
                                          <p:spTgt spid="33"/>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p:tgtEl>
                                          <p:spTgt spid="30"/>
                                        </p:tgtEl>
                                        <p:attrNameLst>
                                          <p:attrName>ppt_y</p:attrName>
                                        </p:attrNameLst>
                                      </p:cBhvr>
                                      <p:tavLst>
                                        <p:tav tm="0">
                                          <p:val>
                                            <p:strVal val="#ppt_y+#ppt_h*1.125000"/>
                                          </p:val>
                                        </p:tav>
                                        <p:tav tm="100000">
                                          <p:val>
                                            <p:strVal val="#ppt_y"/>
                                          </p:val>
                                        </p:tav>
                                      </p:tavLst>
                                    </p:anim>
                                    <p:animEffect transition="in" filter="wipe(up)">
                                      <p:cBhvr>
                                        <p:cTn id="86" dur="500"/>
                                        <p:tgtEl>
                                          <p:spTgt spid="30"/>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p:tgtEl>
                                          <p:spTgt spid="34"/>
                                        </p:tgtEl>
                                        <p:attrNameLst>
                                          <p:attrName>ppt_y</p:attrName>
                                        </p:attrNameLst>
                                      </p:cBhvr>
                                      <p:tavLst>
                                        <p:tav tm="0">
                                          <p:val>
                                            <p:strVal val="#ppt_y+#ppt_h*1.125000"/>
                                          </p:val>
                                        </p:tav>
                                        <p:tav tm="100000">
                                          <p:val>
                                            <p:strVal val="#ppt_y"/>
                                          </p:val>
                                        </p:tav>
                                      </p:tavLst>
                                    </p:anim>
                                    <p:animEffect transition="in" filter="wipe(up)">
                                      <p:cBhvr>
                                        <p:cTn id="90" dur="500"/>
                                        <p:tgtEl>
                                          <p:spTgt spid="34"/>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p:tgtEl>
                                          <p:spTgt spid="31"/>
                                        </p:tgtEl>
                                        <p:attrNameLst>
                                          <p:attrName>ppt_y</p:attrName>
                                        </p:attrNameLst>
                                      </p:cBhvr>
                                      <p:tavLst>
                                        <p:tav tm="0">
                                          <p:val>
                                            <p:strVal val="#ppt_y+#ppt_h*1.125000"/>
                                          </p:val>
                                        </p:tav>
                                        <p:tav tm="100000">
                                          <p:val>
                                            <p:strVal val="#ppt_y"/>
                                          </p:val>
                                        </p:tav>
                                      </p:tavLst>
                                    </p:anim>
                                    <p:animEffect transition="in" filter="wipe(up)">
                                      <p:cBhvr>
                                        <p:cTn id="94" dur="500"/>
                                        <p:tgtEl>
                                          <p:spTgt spid="31"/>
                                        </p:tgtEl>
                                      </p:cBhvr>
                                    </p:animEffect>
                                  </p:childTnLst>
                                </p:cTn>
                              </p:par>
                              <p:par>
                                <p:cTn id="95" presetID="12" presetClass="entr" presetSubtype="4"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p:tgtEl>
                                          <p:spTgt spid="26"/>
                                        </p:tgtEl>
                                        <p:attrNameLst>
                                          <p:attrName>ppt_y</p:attrName>
                                        </p:attrNameLst>
                                      </p:cBhvr>
                                      <p:tavLst>
                                        <p:tav tm="0">
                                          <p:val>
                                            <p:strVal val="#ppt_y+#ppt_h*1.125000"/>
                                          </p:val>
                                        </p:tav>
                                        <p:tav tm="100000">
                                          <p:val>
                                            <p:strVal val="#ppt_y"/>
                                          </p:val>
                                        </p:tav>
                                      </p:tavLst>
                                    </p:anim>
                                    <p:animEffect transition="in" filter="wipe(up)">
                                      <p:cBhvr>
                                        <p:cTn id="98" dur="500"/>
                                        <p:tgtEl>
                                          <p:spTgt spid="26"/>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500"/>
                                        <p:tgtEl>
                                          <p:spTgt spid="35"/>
                                        </p:tgtEl>
                                        <p:attrNameLst>
                                          <p:attrName>ppt_y</p:attrName>
                                        </p:attrNameLst>
                                      </p:cBhvr>
                                      <p:tavLst>
                                        <p:tav tm="0">
                                          <p:val>
                                            <p:strVal val="#ppt_y+#ppt_h*1.125000"/>
                                          </p:val>
                                        </p:tav>
                                        <p:tav tm="100000">
                                          <p:val>
                                            <p:strVal val="#ppt_y"/>
                                          </p:val>
                                        </p:tav>
                                      </p:tavLst>
                                    </p:anim>
                                    <p:animEffect transition="in" filter="wipe(up)">
                                      <p:cBhvr>
                                        <p:cTn id="10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6" grpId="0"/>
      <p:bldP spid="19" grpId="0"/>
      <p:bldP spid="7" grpId="0"/>
      <p:bldP spid="8" grpId="0"/>
      <p:bldP spid="10" grpId="0"/>
      <p:bldP spid="20" grpId="0" animBg="1"/>
      <p:bldP spid="21" grpId="0" animBg="1"/>
      <p:bldP spid="22" grpId="0" animBg="1"/>
      <p:bldP spid="23" grpId="0" animBg="1"/>
      <p:bldP spid="24" grpId="0" animBg="1"/>
      <p:bldP spid="27" grpId="0"/>
      <p:bldP spid="28" grpId="0"/>
      <p:bldP spid="29" grpId="0"/>
      <p:bldP spid="30" grpId="0"/>
      <p:bldP spid="31" grpId="0"/>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CFEE9C4-DCAD-4340-81C4-E8CA294C612D}"/>
              </a:ext>
            </a:extLst>
          </p:cNvPr>
          <p:cNvSpPr txBox="1"/>
          <p:nvPr/>
        </p:nvSpPr>
        <p:spPr>
          <a:xfrm>
            <a:off x="1799952" y="467469"/>
            <a:ext cx="7956884" cy="664797"/>
          </a:xfrm>
          <a:prstGeom prst="rect">
            <a:avLst/>
          </a:prstGeom>
          <a:noFill/>
        </p:spPr>
        <p:txBody>
          <a:bodyPr wrap="square" rtlCol="0">
            <a:spAutoFit/>
          </a:bodyPr>
          <a:lstStyle/>
          <a:p>
            <a:r>
              <a:rPr lang="fr-FR" sz="4000" b="1" dirty="0">
                <a:solidFill>
                  <a:schemeClr val="bg1"/>
                </a:solidFill>
              </a:rPr>
              <a:t>MODE D’APPARITION DES TMS</a:t>
            </a:r>
            <a:endParaRPr lang="fr-FR" sz="4400" b="1" dirty="0">
              <a:solidFill>
                <a:schemeClr val="bg1"/>
              </a:solidFill>
            </a:endParaRPr>
          </a:p>
        </p:txBody>
      </p:sp>
      <p:pic>
        <p:nvPicPr>
          <p:cNvPr id="5" name="Picture 3">
            <a:extLst>
              <a:ext uri="{FF2B5EF4-FFF2-40B4-BE49-F238E27FC236}">
                <a16:creationId xmlns:a16="http://schemas.microsoft.com/office/drawing/2014/main" id="{859AE86E-4B04-0943-B402-C31FA2A9B2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56" y="1835621"/>
            <a:ext cx="8408626" cy="411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4">
            <a:extLst>
              <a:ext uri="{FF2B5EF4-FFF2-40B4-BE49-F238E27FC236}">
                <a16:creationId xmlns:a16="http://schemas.microsoft.com/office/drawing/2014/main" id="{7355B527-C9DA-E442-A2BB-1BF654F1037C}"/>
              </a:ext>
            </a:extLst>
          </p:cNvPr>
          <p:cNvSpPr>
            <a:spLocks noChangeArrowheads="1"/>
          </p:cNvSpPr>
          <p:nvPr/>
        </p:nvSpPr>
        <p:spPr bwMode="auto">
          <a:xfrm>
            <a:off x="935856" y="6084093"/>
            <a:ext cx="6279320" cy="213155"/>
          </a:xfrm>
          <a:prstGeom prst="rect">
            <a:avLst/>
          </a:prstGeom>
          <a:solidFill>
            <a:schemeClr val="tx1"/>
          </a:solidFill>
          <a:ln>
            <a:noFill/>
          </a:ln>
          <a:extLst/>
        </p:spPr>
        <p:txBody>
          <a:bodyPr wrap="none" lIns="83521" tIns="41761" rIns="83521" bIns="41761">
            <a:spAutoFit/>
          </a:bodyPr>
          <a:lstStyle/>
          <a:p>
            <a:pPr defTabSz="691210" eaLnBrk="0" hangingPunct="0"/>
            <a:r>
              <a:rPr lang="fr-FR" sz="900" b="1" i="1" dirty="0">
                <a:solidFill>
                  <a:schemeClr val="bg1"/>
                </a:solidFill>
                <a:latin typeface="Constantia" pitchFamily="18" charset="0"/>
              </a:rPr>
              <a:t>Schéma tiré de la brochure «agir sur ....., l’exemple des troubles </a:t>
            </a:r>
            <a:r>
              <a:rPr lang="fr-FR" sz="900" b="1" i="1" dirty="0" err="1">
                <a:solidFill>
                  <a:schemeClr val="bg1"/>
                </a:solidFill>
                <a:latin typeface="Constantia" pitchFamily="18" charset="0"/>
              </a:rPr>
              <a:t>musculosquelettiques</a:t>
            </a:r>
            <a:r>
              <a:rPr lang="fr-FR" sz="900" b="1" i="1" dirty="0">
                <a:solidFill>
                  <a:schemeClr val="bg1"/>
                </a:solidFill>
                <a:latin typeface="Constantia" pitchFamily="18" charset="0"/>
              </a:rPr>
              <a:t>» (TMS) édité par l’ANACT</a:t>
            </a:r>
          </a:p>
        </p:txBody>
      </p:sp>
      <p:sp>
        <p:nvSpPr>
          <p:cNvPr id="7" name="Rectangle 6">
            <a:extLst>
              <a:ext uri="{FF2B5EF4-FFF2-40B4-BE49-F238E27FC236}">
                <a16:creationId xmlns:a16="http://schemas.microsoft.com/office/drawing/2014/main" id="{158DCEDF-4AA0-DF45-BAC3-88E67B6FE0FC}"/>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8" name="ZoneTexte 7">
            <a:extLst>
              <a:ext uri="{FF2B5EF4-FFF2-40B4-BE49-F238E27FC236}">
                <a16:creationId xmlns:a16="http://schemas.microsoft.com/office/drawing/2014/main" id="{CD7D98FD-B6A2-4A47-AAB1-859321808963}"/>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5</a:t>
            </a:r>
          </a:p>
        </p:txBody>
      </p:sp>
    </p:spTree>
    <p:extLst>
      <p:ext uri="{BB962C8B-B14F-4D97-AF65-F5344CB8AC3E}">
        <p14:creationId xmlns:p14="http://schemas.microsoft.com/office/powerpoint/2010/main" val="55376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CFEE9C4-DCAD-4340-81C4-E8CA294C612D}"/>
              </a:ext>
            </a:extLst>
          </p:cNvPr>
          <p:cNvSpPr txBox="1"/>
          <p:nvPr/>
        </p:nvSpPr>
        <p:spPr>
          <a:xfrm>
            <a:off x="1799952" y="467469"/>
            <a:ext cx="7956884" cy="664797"/>
          </a:xfrm>
          <a:prstGeom prst="rect">
            <a:avLst/>
          </a:prstGeom>
          <a:noFill/>
        </p:spPr>
        <p:txBody>
          <a:bodyPr wrap="square" rtlCol="0">
            <a:spAutoFit/>
          </a:bodyPr>
          <a:lstStyle/>
          <a:p>
            <a:r>
              <a:rPr lang="fr-FR" sz="4000" b="1" dirty="0">
                <a:solidFill>
                  <a:schemeClr val="bg1"/>
                </a:solidFill>
              </a:rPr>
              <a:t>MODE D’APPARITION DES TMS</a:t>
            </a:r>
            <a:endParaRPr lang="fr-FR" sz="4400" b="1" dirty="0">
              <a:solidFill>
                <a:schemeClr val="bg1"/>
              </a:solidFill>
            </a:endParaRPr>
          </a:p>
        </p:txBody>
      </p:sp>
      <p:sp>
        <p:nvSpPr>
          <p:cNvPr id="6" name="Rectangle 24">
            <a:extLst>
              <a:ext uri="{FF2B5EF4-FFF2-40B4-BE49-F238E27FC236}">
                <a16:creationId xmlns:a16="http://schemas.microsoft.com/office/drawing/2014/main" id="{7355B527-C9DA-E442-A2BB-1BF654F1037C}"/>
              </a:ext>
            </a:extLst>
          </p:cNvPr>
          <p:cNvSpPr>
            <a:spLocks noChangeArrowheads="1"/>
          </p:cNvSpPr>
          <p:nvPr/>
        </p:nvSpPr>
        <p:spPr bwMode="auto">
          <a:xfrm>
            <a:off x="945802" y="6300117"/>
            <a:ext cx="6279320" cy="213155"/>
          </a:xfrm>
          <a:prstGeom prst="rect">
            <a:avLst/>
          </a:prstGeom>
          <a:solidFill>
            <a:schemeClr val="tx1"/>
          </a:solidFill>
          <a:ln>
            <a:noFill/>
          </a:ln>
          <a:extLst/>
        </p:spPr>
        <p:txBody>
          <a:bodyPr wrap="none" lIns="83521" tIns="41761" rIns="83521" bIns="41761">
            <a:spAutoFit/>
          </a:bodyPr>
          <a:lstStyle/>
          <a:p>
            <a:pPr defTabSz="691210" eaLnBrk="0" hangingPunct="0"/>
            <a:r>
              <a:rPr lang="fr-FR" sz="900" b="1" i="1" dirty="0">
                <a:solidFill>
                  <a:schemeClr val="bg1"/>
                </a:solidFill>
                <a:latin typeface="Constantia" pitchFamily="18" charset="0"/>
              </a:rPr>
              <a:t>Schéma tiré de la brochure «agir sur ....., l’exemple des troubles </a:t>
            </a:r>
            <a:r>
              <a:rPr lang="fr-FR" sz="900" b="1" i="1" dirty="0" err="1">
                <a:solidFill>
                  <a:schemeClr val="bg1"/>
                </a:solidFill>
                <a:latin typeface="Constantia" pitchFamily="18" charset="0"/>
              </a:rPr>
              <a:t>musculosquelettiques</a:t>
            </a:r>
            <a:r>
              <a:rPr lang="fr-FR" sz="900" b="1" i="1" dirty="0">
                <a:solidFill>
                  <a:schemeClr val="bg1"/>
                </a:solidFill>
                <a:latin typeface="Constantia" pitchFamily="18" charset="0"/>
              </a:rPr>
              <a:t>» (TMS) édité par l’ANACT</a:t>
            </a:r>
          </a:p>
        </p:txBody>
      </p:sp>
      <p:pic>
        <p:nvPicPr>
          <p:cNvPr id="7" name="Picture 2">
            <a:extLst>
              <a:ext uri="{FF2B5EF4-FFF2-40B4-BE49-F238E27FC236}">
                <a16:creationId xmlns:a16="http://schemas.microsoft.com/office/drawing/2014/main" id="{A047381B-3BDB-D546-A5D5-E6326BCC6F8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5856" y="1763613"/>
            <a:ext cx="7776864" cy="44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5B9CCF69-AA39-3E4A-93C6-E13357FF933F}"/>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8" name="ZoneTexte 7">
            <a:extLst>
              <a:ext uri="{FF2B5EF4-FFF2-40B4-BE49-F238E27FC236}">
                <a16:creationId xmlns:a16="http://schemas.microsoft.com/office/drawing/2014/main" id="{8F9AFBD5-46E8-1C4A-A0C8-39A210CE2399}"/>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6</a:t>
            </a:r>
          </a:p>
        </p:txBody>
      </p:sp>
    </p:spTree>
    <p:extLst>
      <p:ext uri="{BB962C8B-B14F-4D97-AF65-F5344CB8AC3E}">
        <p14:creationId xmlns:p14="http://schemas.microsoft.com/office/powerpoint/2010/main" val="321314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88A56CB-FB4A-864F-8D12-8D847F05A954}"/>
              </a:ext>
            </a:extLst>
          </p:cNvPr>
          <p:cNvSpPr txBox="1"/>
          <p:nvPr/>
        </p:nvSpPr>
        <p:spPr>
          <a:xfrm>
            <a:off x="2087984" y="2771725"/>
            <a:ext cx="7140096" cy="1466299"/>
          </a:xfrm>
          <a:prstGeom prst="rect">
            <a:avLst/>
          </a:prstGeom>
          <a:noFill/>
        </p:spPr>
        <p:txBody>
          <a:bodyPr wrap="none" rtlCol="0">
            <a:spAutoFit/>
          </a:bodyPr>
          <a:lstStyle/>
          <a:p>
            <a:r>
              <a:rPr lang="fr-FR" sz="4800" b="1" dirty="0">
                <a:solidFill>
                  <a:schemeClr val="bg1"/>
                </a:solidFill>
              </a:rPr>
              <a:t>Prévention des risques </a:t>
            </a:r>
          </a:p>
          <a:p>
            <a:r>
              <a:rPr lang="fr-FR" sz="4800" b="1" dirty="0">
                <a:solidFill>
                  <a:schemeClr val="bg1"/>
                </a:solidFill>
              </a:rPr>
              <a:t>liés au travail sur écran</a:t>
            </a:r>
          </a:p>
        </p:txBody>
      </p:sp>
      <p:sp>
        <p:nvSpPr>
          <p:cNvPr id="5" name="Rectangle 4">
            <a:extLst>
              <a:ext uri="{FF2B5EF4-FFF2-40B4-BE49-F238E27FC236}">
                <a16:creationId xmlns:a16="http://schemas.microsoft.com/office/drawing/2014/main" id="{800AA8A7-3E92-8341-AA50-B73B02E1E9B8}"/>
              </a:ext>
            </a:extLst>
          </p:cNvPr>
          <p:cNvSpPr/>
          <p:nvPr/>
        </p:nvSpPr>
        <p:spPr>
          <a:xfrm>
            <a:off x="719832" y="2699717"/>
            <a:ext cx="1826141" cy="1738168"/>
          </a:xfrm>
          <a:prstGeom prst="rect">
            <a:avLst/>
          </a:prstGeom>
        </p:spPr>
        <p:txBody>
          <a:bodyPr wrap="none">
            <a:spAutoFit/>
          </a:bodyPr>
          <a:lstStyle/>
          <a:p>
            <a:r>
              <a:rPr lang="fr-FR" sz="11500" b="1" dirty="0">
                <a:solidFill>
                  <a:schemeClr val="bg1"/>
                </a:solidFill>
              </a:rPr>
              <a:t>2. </a:t>
            </a:r>
          </a:p>
        </p:txBody>
      </p:sp>
    </p:spTree>
    <p:extLst>
      <p:ext uri="{BB962C8B-B14F-4D97-AF65-F5344CB8AC3E}">
        <p14:creationId xmlns:p14="http://schemas.microsoft.com/office/powerpoint/2010/main" val="264902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5976664" cy="779316"/>
          </a:xfrm>
          <a:prstGeom prst="rect">
            <a:avLst/>
          </a:prstGeom>
          <a:noFill/>
        </p:spPr>
        <p:txBody>
          <a:bodyPr wrap="square" rtlCol="0">
            <a:spAutoFit/>
          </a:bodyPr>
          <a:lstStyle/>
          <a:p>
            <a:r>
              <a:rPr lang="fr-FR" sz="4800" b="1" dirty="0">
                <a:solidFill>
                  <a:schemeClr val="bg1"/>
                </a:solidFill>
              </a:rPr>
              <a:t>INTRODUCTION</a:t>
            </a:r>
            <a:endParaRPr lang="fr-FR" sz="5400" b="1" dirty="0">
              <a:solidFill>
                <a:schemeClr val="bg1"/>
              </a:solidFill>
            </a:endParaRPr>
          </a:p>
        </p:txBody>
      </p:sp>
      <p:sp>
        <p:nvSpPr>
          <p:cNvPr id="5" name="Rectangle 4">
            <a:extLst>
              <a:ext uri="{FF2B5EF4-FFF2-40B4-BE49-F238E27FC236}">
                <a16:creationId xmlns:a16="http://schemas.microsoft.com/office/drawing/2014/main" id="{0BE35820-9411-8345-AB73-99EBBEA4E9A3}"/>
              </a:ext>
            </a:extLst>
          </p:cNvPr>
          <p:cNvSpPr/>
          <p:nvPr/>
        </p:nvSpPr>
        <p:spPr>
          <a:xfrm>
            <a:off x="359792" y="1835621"/>
            <a:ext cx="9649072" cy="664797"/>
          </a:xfrm>
          <a:prstGeom prst="rect">
            <a:avLst/>
          </a:prstGeom>
        </p:spPr>
        <p:txBody>
          <a:bodyPr wrap="square">
            <a:spAutoFit/>
          </a:bodyPr>
          <a:lstStyle/>
          <a:p>
            <a:r>
              <a:rPr lang="fr-FR" sz="2000" dirty="0"/>
              <a:t>La réduction de la fatigue visuelle et de l’inconfort dépend </a:t>
            </a:r>
          </a:p>
          <a:p>
            <a:r>
              <a:rPr lang="fr-FR" sz="2000" dirty="0"/>
              <a:t>de la manière dont vous : </a:t>
            </a:r>
          </a:p>
        </p:txBody>
      </p:sp>
      <p:sp>
        <p:nvSpPr>
          <p:cNvPr id="6" name="Rectangle 5">
            <a:extLst>
              <a:ext uri="{FF2B5EF4-FFF2-40B4-BE49-F238E27FC236}">
                <a16:creationId xmlns:a16="http://schemas.microsoft.com/office/drawing/2014/main" id="{7511E4DA-49D7-6846-871F-D6F5F5A7FDD1}"/>
              </a:ext>
            </a:extLst>
          </p:cNvPr>
          <p:cNvSpPr/>
          <p:nvPr/>
        </p:nvSpPr>
        <p:spPr>
          <a:xfrm>
            <a:off x="1079486" y="2560802"/>
            <a:ext cx="8979283" cy="378565"/>
          </a:xfrm>
          <a:prstGeom prst="rect">
            <a:avLst/>
          </a:prstGeom>
        </p:spPr>
        <p:txBody>
          <a:bodyPr wrap="square">
            <a:spAutoFit/>
          </a:bodyPr>
          <a:lstStyle/>
          <a:p>
            <a:r>
              <a:rPr lang="fr-FR" sz="2000" dirty="0"/>
              <a:t>Ajustez le poste de travail</a:t>
            </a:r>
          </a:p>
        </p:txBody>
      </p:sp>
      <p:sp>
        <p:nvSpPr>
          <p:cNvPr id="7" name="Rectangle 6">
            <a:extLst>
              <a:ext uri="{FF2B5EF4-FFF2-40B4-BE49-F238E27FC236}">
                <a16:creationId xmlns:a16="http://schemas.microsoft.com/office/drawing/2014/main" id="{A8BCD8F9-1A9C-8C49-AB09-0D42E1C32DB2}"/>
              </a:ext>
            </a:extLst>
          </p:cNvPr>
          <p:cNvSpPr/>
          <p:nvPr/>
        </p:nvSpPr>
        <p:spPr>
          <a:xfrm>
            <a:off x="575816" y="4211885"/>
            <a:ext cx="9001000" cy="1237262"/>
          </a:xfrm>
          <a:prstGeom prst="rect">
            <a:avLst/>
          </a:prstGeom>
        </p:spPr>
        <p:txBody>
          <a:bodyPr wrap="square">
            <a:spAutoFit/>
          </a:bodyPr>
          <a:lstStyle/>
          <a:p>
            <a:r>
              <a:rPr lang="fr-FR" sz="2000" dirty="0"/>
              <a:t>Elle dépend aussi de votre façon de travailler et de votre vue.</a:t>
            </a:r>
          </a:p>
          <a:p>
            <a:endParaRPr lang="fr-FR" sz="2000" dirty="0"/>
          </a:p>
          <a:p>
            <a:r>
              <a:rPr lang="fr-FR" sz="2000" dirty="0"/>
              <a:t>Les conseils suivants vous permettront de mieux gérer vos conditions de travail et de préserver votre santé</a:t>
            </a:r>
            <a:endParaRPr lang="fr-FR" sz="2000" dirty="0">
              <a:latin typeface="Arial" pitchFamily="34" charset="0"/>
              <a:ea typeface="Calibri"/>
              <a:cs typeface="Arial" pitchFamily="34" charset="0"/>
              <a:sym typeface="Wingdings" pitchFamily="2" charset="2"/>
            </a:endParaRPr>
          </a:p>
        </p:txBody>
      </p:sp>
      <p:sp>
        <p:nvSpPr>
          <p:cNvPr id="8" name="Rectangle 7">
            <a:extLst>
              <a:ext uri="{FF2B5EF4-FFF2-40B4-BE49-F238E27FC236}">
                <a16:creationId xmlns:a16="http://schemas.microsoft.com/office/drawing/2014/main" id="{8616542C-51B0-BA4C-9D8E-B7EE58F9B0AA}"/>
              </a:ext>
            </a:extLst>
          </p:cNvPr>
          <p:cNvSpPr/>
          <p:nvPr/>
        </p:nvSpPr>
        <p:spPr bwMode="auto">
          <a:xfrm>
            <a:off x="791454" y="2627709"/>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0" name="Rectangle 9">
            <a:extLst>
              <a:ext uri="{FF2B5EF4-FFF2-40B4-BE49-F238E27FC236}">
                <a16:creationId xmlns:a16="http://schemas.microsoft.com/office/drawing/2014/main" id="{DC60E6E0-BCED-704A-9E0B-63101B7BE260}"/>
              </a:ext>
            </a:extLst>
          </p:cNvPr>
          <p:cNvSpPr/>
          <p:nvPr/>
        </p:nvSpPr>
        <p:spPr bwMode="auto">
          <a:xfrm>
            <a:off x="791454" y="3067365"/>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9" name="Rectangle 8">
            <a:extLst>
              <a:ext uri="{FF2B5EF4-FFF2-40B4-BE49-F238E27FC236}">
                <a16:creationId xmlns:a16="http://schemas.microsoft.com/office/drawing/2014/main" id="{D92DFF7F-78C3-3E41-BCCB-EB553C5C69B2}"/>
              </a:ext>
            </a:extLst>
          </p:cNvPr>
          <p:cNvSpPr/>
          <p:nvPr/>
        </p:nvSpPr>
        <p:spPr>
          <a:xfrm>
            <a:off x="1079486" y="3014458"/>
            <a:ext cx="8979283" cy="378565"/>
          </a:xfrm>
          <a:prstGeom prst="rect">
            <a:avLst/>
          </a:prstGeom>
        </p:spPr>
        <p:txBody>
          <a:bodyPr wrap="square">
            <a:spAutoFit/>
          </a:bodyPr>
          <a:lstStyle/>
          <a:p>
            <a:r>
              <a:rPr lang="fr-FR" sz="2000" dirty="0"/>
              <a:t>Réglez l’écran</a:t>
            </a:r>
          </a:p>
        </p:txBody>
      </p:sp>
      <p:sp>
        <p:nvSpPr>
          <p:cNvPr id="11" name="Rectangle 10">
            <a:extLst>
              <a:ext uri="{FF2B5EF4-FFF2-40B4-BE49-F238E27FC236}">
                <a16:creationId xmlns:a16="http://schemas.microsoft.com/office/drawing/2014/main" id="{8D55FD70-B524-F64F-9556-5BCF00C40217}"/>
              </a:ext>
            </a:extLst>
          </p:cNvPr>
          <p:cNvSpPr/>
          <p:nvPr/>
        </p:nvSpPr>
        <p:spPr bwMode="auto">
          <a:xfrm>
            <a:off x="791454" y="3518579"/>
            <a:ext cx="288032" cy="288032"/>
          </a:xfrm>
          <a:prstGeom prst="rect">
            <a:avLst/>
          </a:prstGeom>
          <a:solidFill>
            <a:srgbClr val="B418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12" name="Rectangle 11">
            <a:extLst>
              <a:ext uri="{FF2B5EF4-FFF2-40B4-BE49-F238E27FC236}">
                <a16:creationId xmlns:a16="http://schemas.microsoft.com/office/drawing/2014/main" id="{C4503D85-AE85-8C4C-AF83-5CB5C8672DC1}"/>
              </a:ext>
            </a:extLst>
          </p:cNvPr>
          <p:cNvSpPr/>
          <p:nvPr/>
        </p:nvSpPr>
        <p:spPr>
          <a:xfrm>
            <a:off x="1079486" y="3465672"/>
            <a:ext cx="8979283" cy="378565"/>
          </a:xfrm>
          <a:prstGeom prst="rect">
            <a:avLst/>
          </a:prstGeom>
        </p:spPr>
        <p:txBody>
          <a:bodyPr wrap="square">
            <a:spAutoFit/>
          </a:bodyPr>
          <a:lstStyle/>
          <a:p>
            <a:r>
              <a:rPr lang="fr-FR" sz="2000" dirty="0"/>
              <a:t>Adapter l’éclairement</a:t>
            </a:r>
          </a:p>
        </p:txBody>
      </p:sp>
      <p:sp>
        <p:nvSpPr>
          <p:cNvPr id="13" name="Rectangle 12">
            <a:extLst>
              <a:ext uri="{FF2B5EF4-FFF2-40B4-BE49-F238E27FC236}">
                <a16:creationId xmlns:a16="http://schemas.microsoft.com/office/drawing/2014/main" id="{FB4D7B28-07AE-4246-A63B-E05A085763B5}"/>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14" name="ZoneTexte 13">
            <a:extLst>
              <a:ext uri="{FF2B5EF4-FFF2-40B4-BE49-F238E27FC236}">
                <a16:creationId xmlns:a16="http://schemas.microsoft.com/office/drawing/2014/main" id="{DBB24F49-CF0A-B14D-B31E-CDA32D3FD4A4}"/>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8</a:t>
            </a:r>
          </a:p>
        </p:txBody>
      </p:sp>
    </p:spTree>
    <p:extLst>
      <p:ext uri="{BB962C8B-B14F-4D97-AF65-F5344CB8AC3E}">
        <p14:creationId xmlns:p14="http://schemas.microsoft.com/office/powerpoint/2010/main" val="77386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476A61E-300F-BF43-8160-7DBAA44E0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594" y="3631243"/>
            <a:ext cx="2272925" cy="2272925"/>
          </a:xfrm>
          <a:prstGeom prst="rect">
            <a:avLst/>
          </a:prstGeom>
        </p:spPr>
      </p:pic>
      <p:sp>
        <p:nvSpPr>
          <p:cNvPr id="4" name="ZoneTexte 3">
            <a:extLst>
              <a:ext uri="{FF2B5EF4-FFF2-40B4-BE49-F238E27FC236}">
                <a16:creationId xmlns:a16="http://schemas.microsoft.com/office/drawing/2014/main" id="{FD85BAF1-6D9C-AA49-9FF1-8FAE4472FC43}"/>
              </a:ext>
            </a:extLst>
          </p:cNvPr>
          <p:cNvSpPr txBox="1"/>
          <p:nvPr/>
        </p:nvSpPr>
        <p:spPr>
          <a:xfrm>
            <a:off x="1979972" y="467469"/>
            <a:ext cx="6660740" cy="779316"/>
          </a:xfrm>
          <a:prstGeom prst="rect">
            <a:avLst/>
          </a:prstGeom>
          <a:noFill/>
        </p:spPr>
        <p:txBody>
          <a:bodyPr wrap="square" rtlCol="0">
            <a:spAutoFit/>
          </a:bodyPr>
          <a:lstStyle/>
          <a:p>
            <a:r>
              <a:rPr lang="fr-FR" sz="4800" b="1" dirty="0">
                <a:solidFill>
                  <a:schemeClr val="bg1"/>
                </a:solidFill>
              </a:rPr>
              <a:t>LE PLAN DE TRAVAIL</a:t>
            </a:r>
            <a:endParaRPr lang="fr-FR" sz="5400" b="1" dirty="0">
              <a:solidFill>
                <a:schemeClr val="bg1"/>
              </a:solidFill>
            </a:endParaRPr>
          </a:p>
        </p:txBody>
      </p:sp>
      <p:sp>
        <p:nvSpPr>
          <p:cNvPr id="5" name="Rectangle 4">
            <a:extLst>
              <a:ext uri="{FF2B5EF4-FFF2-40B4-BE49-F238E27FC236}">
                <a16:creationId xmlns:a16="http://schemas.microsoft.com/office/drawing/2014/main" id="{0BE35820-9411-8345-AB73-99EBBEA4E9A3}"/>
              </a:ext>
            </a:extLst>
          </p:cNvPr>
          <p:cNvSpPr/>
          <p:nvPr/>
        </p:nvSpPr>
        <p:spPr>
          <a:xfrm>
            <a:off x="359792" y="1835621"/>
            <a:ext cx="9217024" cy="607602"/>
          </a:xfrm>
          <a:prstGeom prst="rect">
            <a:avLst/>
          </a:prstGeom>
        </p:spPr>
        <p:txBody>
          <a:bodyPr wrap="square">
            <a:spAutoFit/>
          </a:bodyPr>
          <a:lstStyle/>
          <a:p>
            <a:r>
              <a:rPr lang="fr-FR" dirty="0"/>
              <a:t>Sa disposition dans le bureau devrait permettre de positionner l’écran perpendiculaire aux fenêtres et d’éviter que ce dernier soit sous un néon (pour éviter les reflets). </a:t>
            </a:r>
          </a:p>
        </p:txBody>
      </p:sp>
      <p:sp>
        <p:nvSpPr>
          <p:cNvPr id="6" name="Rectangle 5">
            <a:extLst>
              <a:ext uri="{FF2B5EF4-FFF2-40B4-BE49-F238E27FC236}">
                <a16:creationId xmlns:a16="http://schemas.microsoft.com/office/drawing/2014/main" id="{7511E4DA-49D7-6846-871F-D6F5F5A7FDD1}"/>
              </a:ext>
            </a:extLst>
          </p:cNvPr>
          <p:cNvSpPr/>
          <p:nvPr/>
        </p:nvSpPr>
        <p:spPr>
          <a:xfrm>
            <a:off x="1079486" y="2915741"/>
            <a:ext cx="8979283" cy="321306"/>
          </a:xfrm>
          <a:prstGeom prst="rect">
            <a:avLst/>
          </a:prstGeom>
        </p:spPr>
        <p:txBody>
          <a:bodyPr wrap="square">
            <a:spAutoFit/>
          </a:bodyPr>
          <a:lstStyle/>
          <a:p>
            <a:r>
              <a:rPr lang="fr-FR" sz="1600" dirty="0"/>
              <a:t>1,80 m si circulation derrière l’opérateur</a:t>
            </a:r>
          </a:p>
        </p:txBody>
      </p:sp>
      <p:sp>
        <p:nvSpPr>
          <p:cNvPr id="8" name="Rectangle 7">
            <a:extLst>
              <a:ext uri="{FF2B5EF4-FFF2-40B4-BE49-F238E27FC236}">
                <a16:creationId xmlns:a16="http://schemas.microsoft.com/office/drawing/2014/main" id="{8616542C-51B0-BA4C-9D8E-B7EE58F9B0AA}"/>
              </a:ext>
            </a:extLst>
          </p:cNvPr>
          <p:cNvSpPr/>
          <p:nvPr/>
        </p:nvSpPr>
        <p:spPr bwMode="auto">
          <a:xfrm>
            <a:off x="791454" y="2909909"/>
            <a:ext cx="288032" cy="28803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sp>
        <p:nvSpPr>
          <p:cNvPr id="10" name="Rectangle 9">
            <a:extLst>
              <a:ext uri="{FF2B5EF4-FFF2-40B4-BE49-F238E27FC236}">
                <a16:creationId xmlns:a16="http://schemas.microsoft.com/office/drawing/2014/main" id="{DC60E6E0-BCED-704A-9E0B-63101B7BE260}"/>
              </a:ext>
            </a:extLst>
          </p:cNvPr>
          <p:cNvSpPr/>
          <p:nvPr/>
        </p:nvSpPr>
        <p:spPr bwMode="auto">
          <a:xfrm>
            <a:off x="791454" y="3236927"/>
            <a:ext cx="288032" cy="288032"/>
          </a:xfrm>
          <a:prstGeom prst="rect">
            <a:avLst/>
          </a:prstGeom>
          <a:solidFill>
            <a:srgbClr val="898D2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a:ln>
                <a:noFill/>
              </a:ln>
              <a:effectLst/>
              <a:latin typeface="Arial" charset="0"/>
            </a:endParaRPr>
          </a:p>
        </p:txBody>
      </p:sp>
      <p:sp>
        <p:nvSpPr>
          <p:cNvPr id="9" name="Rectangle 8">
            <a:extLst>
              <a:ext uri="{FF2B5EF4-FFF2-40B4-BE49-F238E27FC236}">
                <a16:creationId xmlns:a16="http://schemas.microsoft.com/office/drawing/2014/main" id="{D92DFF7F-78C3-3E41-BCCB-EB553C5C69B2}"/>
              </a:ext>
            </a:extLst>
          </p:cNvPr>
          <p:cNvSpPr/>
          <p:nvPr/>
        </p:nvSpPr>
        <p:spPr>
          <a:xfrm>
            <a:off x="1079486" y="3233255"/>
            <a:ext cx="8979283" cy="321306"/>
          </a:xfrm>
          <a:prstGeom prst="rect">
            <a:avLst/>
          </a:prstGeom>
        </p:spPr>
        <p:txBody>
          <a:bodyPr wrap="square">
            <a:spAutoFit/>
          </a:bodyPr>
          <a:lstStyle/>
          <a:p>
            <a:r>
              <a:rPr lang="fr-FR" sz="1600" dirty="0"/>
              <a:t>0,80 m à 1 m si pas de circulation (permettant ainsi le recul du siège de manière aisée)</a:t>
            </a:r>
          </a:p>
        </p:txBody>
      </p:sp>
      <p:sp>
        <p:nvSpPr>
          <p:cNvPr id="13" name="Rectangle 12">
            <a:extLst>
              <a:ext uri="{FF2B5EF4-FFF2-40B4-BE49-F238E27FC236}">
                <a16:creationId xmlns:a16="http://schemas.microsoft.com/office/drawing/2014/main" id="{F00AE8F7-7386-F34C-9AE9-BAFBE28F9F7D}"/>
              </a:ext>
            </a:extLst>
          </p:cNvPr>
          <p:cNvSpPr/>
          <p:nvPr/>
        </p:nvSpPr>
        <p:spPr>
          <a:xfrm>
            <a:off x="359792" y="2482444"/>
            <a:ext cx="9073008" cy="349968"/>
          </a:xfrm>
          <a:prstGeom prst="rect">
            <a:avLst/>
          </a:prstGeom>
        </p:spPr>
        <p:txBody>
          <a:bodyPr wrap="square">
            <a:spAutoFit/>
          </a:bodyPr>
          <a:lstStyle/>
          <a:p>
            <a:r>
              <a:rPr lang="fr-FR" dirty="0"/>
              <a:t>De plus, il faut prévoir un dégagement derrière le plan de travail, celui-ci doit être de : </a:t>
            </a:r>
          </a:p>
        </p:txBody>
      </p:sp>
      <p:pic>
        <p:nvPicPr>
          <p:cNvPr id="3" name="Image 2">
            <a:extLst>
              <a:ext uri="{FF2B5EF4-FFF2-40B4-BE49-F238E27FC236}">
                <a16:creationId xmlns:a16="http://schemas.microsoft.com/office/drawing/2014/main" id="{0ABDC129-BA48-3B4C-ADBD-A036151FA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07" y="3589875"/>
            <a:ext cx="2448272" cy="2355663"/>
          </a:xfrm>
          <a:prstGeom prst="rect">
            <a:avLst/>
          </a:prstGeom>
        </p:spPr>
      </p:pic>
      <p:sp>
        <p:nvSpPr>
          <p:cNvPr id="16" name="Flèche à angle droit 15">
            <a:extLst>
              <a:ext uri="{FF2B5EF4-FFF2-40B4-BE49-F238E27FC236}">
                <a16:creationId xmlns:a16="http://schemas.microsoft.com/office/drawing/2014/main" id="{1B2BFD64-376E-964B-91A5-54D6C6E42B8C}"/>
              </a:ext>
            </a:extLst>
          </p:cNvPr>
          <p:cNvSpPr/>
          <p:nvPr/>
        </p:nvSpPr>
        <p:spPr bwMode="auto">
          <a:xfrm rot="1943869">
            <a:off x="756257" y="4866229"/>
            <a:ext cx="646458" cy="294199"/>
          </a:xfrm>
          <a:prstGeom prst="bentUpArrow">
            <a:avLst/>
          </a:prstGeom>
          <a:solidFill>
            <a:srgbClr val="FF0000"/>
          </a:solidFill>
          <a:ln>
            <a:noFill/>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ln>
                <a:noFill/>
              </a:ln>
              <a:effectLst/>
              <a:latin typeface="Arial" charset="0"/>
            </a:endParaRPr>
          </a:p>
        </p:txBody>
      </p:sp>
      <p:cxnSp>
        <p:nvCxnSpPr>
          <p:cNvPr id="20" name="Connecteur droit avec flèche 19">
            <a:extLst>
              <a:ext uri="{FF2B5EF4-FFF2-40B4-BE49-F238E27FC236}">
                <a16:creationId xmlns:a16="http://schemas.microsoft.com/office/drawing/2014/main" id="{3465D8D1-07AB-E141-B3D4-0265374C682E}"/>
              </a:ext>
            </a:extLst>
          </p:cNvPr>
          <p:cNvCxnSpPr>
            <a:cxnSpLocks/>
          </p:cNvCxnSpPr>
          <p:nvPr/>
        </p:nvCxnSpPr>
        <p:spPr bwMode="auto">
          <a:xfrm flipV="1">
            <a:off x="4680272" y="4419333"/>
            <a:ext cx="1295026" cy="741460"/>
          </a:xfrm>
          <a:prstGeom prst="straightConnector1">
            <a:avLst/>
          </a:prstGeom>
          <a:ln>
            <a:solidFill>
              <a:srgbClr val="FF0000"/>
            </a:solidFill>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5"/>
          </a:lnRef>
          <a:fillRef idx="0">
            <a:schemeClr val="accent5"/>
          </a:fillRef>
          <a:effectRef idx="2">
            <a:schemeClr val="accent5"/>
          </a:effectRef>
          <a:fontRef idx="minor">
            <a:schemeClr val="tx1"/>
          </a:fontRef>
        </p:style>
      </p:cxnSp>
      <p:sp>
        <p:nvSpPr>
          <p:cNvPr id="21" name="ZoneTexte 20">
            <a:extLst>
              <a:ext uri="{FF2B5EF4-FFF2-40B4-BE49-F238E27FC236}">
                <a16:creationId xmlns:a16="http://schemas.microsoft.com/office/drawing/2014/main" id="{CAA3F89D-4B38-6141-A19F-FC8166925D1C}"/>
              </a:ext>
            </a:extLst>
          </p:cNvPr>
          <p:cNvSpPr txBox="1"/>
          <p:nvPr/>
        </p:nvSpPr>
        <p:spPr>
          <a:xfrm rot="19702792">
            <a:off x="4738756" y="4754824"/>
            <a:ext cx="1441368" cy="292709"/>
          </a:xfrm>
          <a:prstGeom prst="rect">
            <a:avLst/>
          </a:prstGeom>
          <a:noFill/>
        </p:spPr>
        <p:txBody>
          <a:bodyPr wrap="square" rtlCol="0">
            <a:spAutoFit/>
          </a:bodyPr>
          <a:lstStyle/>
          <a:p>
            <a:r>
              <a:rPr lang="fr-FR" sz="1400" b="1" dirty="0">
                <a:solidFill>
                  <a:srgbClr val="FF0000"/>
                </a:solidFill>
              </a:rPr>
              <a:t>1,20m à 1,60m</a:t>
            </a:r>
          </a:p>
        </p:txBody>
      </p:sp>
      <p:cxnSp>
        <p:nvCxnSpPr>
          <p:cNvPr id="23" name="Connecteur droit avec flèche 22">
            <a:extLst>
              <a:ext uri="{FF2B5EF4-FFF2-40B4-BE49-F238E27FC236}">
                <a16:creationId xmlns:a16="http://schemas.microsoft.com/office/drawing/2014/main" id="{7114E27A-EFFA-B64E-B1CD-A14360428AEC}"/>
              </a:ext>
            </a:extLst>
          </p:cNvPr>
          <p:cNvCxnSpPr>
            <a:cxnSpLocks/>
          </p:cNvCxnSpPr>
          <p:nvPr/>
        </p:nvCxnSpPr>
        <p:spPr bwMode="auto">
          <a:xfrm>
            <a:off x="5256336" y="3948125"/>
            <a:ext cx="718962" cy="411513"/>
          </a:xfrm>
          <a:prstGeom prst="straightConnector1">
            <a:avLst/>
          </a:prstGeom>
          <a:ln>
            <a:solidFill>
              <a:srgbClr val="FF0000"/>
            </a:solidFill>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25" name="ZoneTexte 24">
            <a:extLst>
              <a:ext uri="{FF2B5EF4-FFF2-40B4-BE49-F238E27FC236}">
                <a16:creationId xmlns:a16="http://schemas.microsoft.com/office/drawing/2014/main" id="{80496386-1C26-814C-B36F-99B28D74E06B}"/>
              </a:ext>
            </a:extLst>
          </p:cNvPr>
          <p:cNvSpPr txBox="1"/>
          <p:nvPr/>
        </p:nvSpPr>
        <p:spPr>
          <a:xfrm rot="1764130">
            <a:off x="5729419" y="4222874"/>
            <a:ext cx="1278422" cy="292709"/>
          </a:xfrm>
          <a:prstGeom prst="rect">
            <a:avLst/>
          </a:prstGeom>
          <a:noFill/>
        </p:spPr>
        <p:txBody>
          <a:bodyPr wrap="square" rtlCol="0">
            <a:spAutoFit/>
          </a:bodyPr>
          <a:lstStyle/>
          <a:p>
            <a:r>
              <a:rPr lang="fr-FR" sz="1400" b="1" dirty="0">
                <a:solidFill>
                  <a:srgbClr val="FF0000"/>
                </a:solidFill>
              </a:rPr>
              <a:t>0,80 à 0,90m</a:t>
            </a:r>
          </a:p>
        </p:txBody>
      </p:sp>
      <p:sp>
        <p:nvSpPr>
          <p:cNvPr id="26" name="Rectangle 25">
            <a:extLst>
              <a:ext uri="{FF2B5EF4-FFF2-40B4-BE49-F238E27FC236}">
                <a16:creationId xmlns:a16="http://schemas.microsoft.com/office/drawing/2014/main" id="{B1CC59C2-65C8-6F4F-B0BB-2D686EEECF4C}"/>
              </a:ext>
            </a:extLst>
          </p:cNvPr>
          <p:cNvSpPr/>
          <p:nvPr/>
        </p:nvSpPr>
        <p:spPr>
          <a:xfrm>
            <a:off x="359792" y="5963863"/>
            <a:ext cx="9482530" cy="550279"/>
          </a:xfrm>
          <a:prstGeom prst="rect">
            <a:avLst/>
          </a:prstGeom>
        </p:spPr>
        <p:txBody>
          <a:bodyPr wrap="square">
            <a:spAutoFit/>
          </a:bodyPr>
          <a:lstStyle/>
          <a:p>
            <a:r>
              <a:rPr lang="fr-FR" sz="1600" dirty="0"/>
              <a:t>Ses dimensions devraient être à minima de 80 cm de profondeur pour 1,20 m de long. On conseille pour plus de confort d’avoir 90 cm de profondeur et 1,60 m de long.</a:t>
            </a:r>
          </a:p>
        </p:txBody>
      </p:sp>
      <p:sp>
        <p:nvSpPr>
          <p:cNvPr id="27" name="Rectangle 26">
            <a:extLst>
              <a:ext uri="{FF2B5EF4-FFF2-40B4-BE49-F238E27FC236}">
                <a16:creationId xmlns:a16="http://schemas.microsoft.com/office/drawing/2014/main" id="{0AEA1B71-6958-D041-AD3A-920BE8801388}"/>
              </a:ext>
            </a:extLst>
          </p:cNvPr>
          <p:cNvSpPr/>
          <p:nvPr/>
        </p:nvSpPr>
        <p:spPr>
          <a:xfrm>
            <a:off x="318973" y="6510502"/>
            <a:ext cx="6767834" cy="321306"/>
          </a:xfrm>
          <a:prstGeom prst="rect">
            <a:avLst/>
          </a:prstGeom>
        </p:spPr>
        <p:txBody>
          <a:bodyPr wrap="square">
            <a:spAutoFit/>
          </a:bodyPr>
          <a:lstStyle/>
          <a:p>
            <a:r>
              <a:rPr lang="fr-FR" sz="1600" dirty="0"/>
              <a:t> Il doit de plus permettre le passage des jambes face à l’écran</a:t>
            </a:r>
          </a:p>
        </p:txBody>
      </p:sp>
      <p:pic>
        <p:nvPicPr>
          <p:cNvPr id="7" name="Image 6">
            <a:extLst>
              <a:ext uri="{FF2B5EF4-FFF2-40B4-BE49-F238E27FC236}">
                <a16:creationId xmlns:a16="http://schemas.microsoft.com/office/drawing/2014/main" id="{0DE5BC47-23E0-BA4D-B39D-6192BD28D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806" y="3626223"/>
            <a:ext cx="2129969" cy="2285491"/>
          </a:xfrm>
          <a:prstGeom prst="rect">
            <a:avLst/>
          </a:prstGeom>
        </p:spPr>
      </p:pic>
      <p:sp>
        <p:nvSpPr>
          <p:cNvPr id="19" name="ZoneTexte 18">
            <a:extLst>
              <a:ext uri="{FF2B5EF4-FFF2-40B4-BE49-F238E27FC236}">
                <a16:creationId xmlns:a16="http://schemas.microsoft.com/office/drawing/2014/main" id="{F9769C89-6879-C242-8114-01AA1525AB1F}"/>
              </a:ext>
            </a:extLst>
          </p:cNvPr>
          <p:cNvSpPr txBox="1"/>
          <p:nvPr/>
        </p:nvSpPr>
        <p:spPr>
          <a:xfrm>
            <a:off x="7200552" y="5460006"/>
            <a:ext cx="1319561" cy="435760"/>
          </a:xfrm>
          <a:prstGeom prst="rect">
            <a:avLst/>
          </a:prstGeom>
          <a:solidFill>
            <a:schemeClr val="bg1"/>
          </a:solidFill>
        </p:spPr>
        <p:txBody>
          <a:bodyPr wrap="square" rtlCol="0">
            <a:spAutoFit/>
          </a:bodyPr>
          <a:lstStyle/>
          <a:p>
            <a:r>
              <a:rPr lang="fr-FR" sz="1200" b="1" dirty="0">
                <a:solidFill>
                  <a:srgbClr val="FF0000"/>
                </a:solidFill>
              </a:rPr>
              <a:t>         1,80m</a:t>
            </a:r>
          </a:p>
          <a:p>
            <a:endParaRPr lang="fr-FR" sz="1200" b="1" dirty="0">
              <a:solidFill>
                <a:srgbClr val="FF0000"/>
              </a:solidFill>
            </a:endParaRPr>
          </a:p>
        </p:txBody>
      </p:sp>
      <p:cxnSp>
        <p:nvCxnSpPr>
          <p:cNvPr id="28" name="Connecteur droit avec flèche 27">
            <a:extLst>
              <a:ext uri="{FF2B5EF4-FFF2-40B4-BE49-F238E27FC236}">
                <a16:creationId xmlns:a16="http://schemas.microsoft.com/office/drawing/2014/main" id="{D6FA2D74-19DE-6949-BE7E-2A1F3710C652}"/>
              </a:ext>
            </a:extLst>
          </p:cNvPr>
          <p:cNvCxnSpPr>
            <a:cxnSpLocks/>
          </p:cNvCxnSpPr>
          <p:nvPr/>
        </p:nvCxnSpPr>
        <p:spPr bwMode="auto">
          <a:xfrm>
            <a:off x="7416576" y="5724053"/>
            <a:ext cx="1008112" cy="0"/>
          </a:xfrm>
          <a:prstGeom prst="straightConnector1">
            <a:avLst/>
          </a:prstGeom>
          <a:ln>
            <a:solidFill>
              <a:srgbClr val="FF0000"/>
            </a:solidFill>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31" name="Rectangle 30">
            <a:extLst>
              <a:ext uri="{FF2B5EF4-FFF2-40B4-BE49-F238E27FC236}">
                <a16:creationId xmlns:a16="http://schemas.microsoft.com/office/drawing/2014/main" id="{9768751C-0CB0-AE4B-996D-3CD71364C1D1}"/>
              </a:ext>
            </a:extLst>
          </p:cNvPr>
          <p:cNvSpPr/>
          <p:nvPr/>
        </p:nvSpPr>
        <p:spPr bwMode="auto">
          <a:xfrm>
            <a:off x="9288784" y="6595660"/>
            <a:ext cx="648072" cy="648072"/>
          </a:xfrm>
          <a:prstGeom prst="rect">
            <a:avLst/>
          </a:prstGeom>
          <a:solidFill>
            <a:srgbClr val="D7BC0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a:effectLst/>
              <a:latin typeface="Arial" charset="0"/>
            </a:endParaRPr>
          </a:p>
        </p:txBody>
      </p:sp>
      <p:sp>
        <p:nvSpPr>
          <p:cNvPr id="32" name="ZoneTexte 31">
            <a:extLst>
              <a:ext uri="{FF2B5EF4-FFF2-40B4-BE49-F238E27FC236}">
                <a16:creationId xmlns:a16="http://schemas.microsoft.com/office/drawing/2014/main" id="{E849221B-86F2-5143-9F27-809C9D24D174}"/>
              </a:ext>
            </a:extLst>
          </p:cNvPr>
          <p:cNvSpPr txBox="1"/>
          <p:nvPr/>
        </p:nvSpPr>
        <p:spPr>
          <a:xfrm>
            <a:off x="9360792" y="6610713"/>
            <a:ext cx="504056" cy="664797"/>
          </a:xfrm>
          <a:prstGeom prst="rect">
            <a:avLst/>
          </a:prstGeom>
          <a:noFill/>
        </p:spPr>
        <p:txBody>
          <a:bodyPr wrap="square" rtlCol="0">
            <a:spAutoFit/>
          </a:bodyPr>
          <a:lstStyle/>
          <a:p>
            <a:r>
              <a:rPr lang="fr-FR" sz="4000" b="1" dirty="0">
                <a:solidFill>
                  <a:srgbClr val="1B1C3C"/>
                </a:solidFill>
              </a:rPr>
              <a:t>9</a:t>
            </a:r>
          </a:p>
        </p:txBody>
      </p:sp>
    </p:spTree>
    <p:extLst>
      <p:ext uri="{BB962C8B-B14F-4D97-AF65-F5344CB8AC3E}">
        <p14:creationId xmlns:p14="http://schemas.microsoft.com/office/powerpoint/2010/main" val="2340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par>
                                <p:cTn id="39" presetID="1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par>
                                <p:cTn id="43" presetID="1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ppt_y</p:attrName>
                                        </p:attrNameLst>
                                      </p:cBhvr>
                                      <p:tavLst>
                                        <p:tav tm="0">
                                          <p:val>
                                            <p:strVal val="#ppt_y+#ppt_h*1.125000"/>
                                          </p:val>
                                        </p:tav>
                                        <p:tav tm="100000">
                                          <p:val>
                                            <p:strVal val="#ppt_y"/>
                                          </p:val>
                                        </p:tav>
                                      </p:tavLst>
                                    </p:anim>
                                    <p:animEffect transition="in" filter="wipe(up)">
                                      <p:cBhvr>
                                        <p:cTn id="54" dur="500"/>
                                        <p:tgtEl>
                                          <p:spTgt spid="25"/>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p:tgtEl>
                                          <p:spTgt spid="21"/>
                                        </p:tgtEl>
                                        <p:attrNameLst>
                                          <p:attrName>ppt_y</p:attrName>
                                        </p:attrNameLst>
                                      </p:cBhvr>
                                      <p:tavLst>
                                        <p:tav tm="0">
                                          <p:val>
                                            <p:strVal val="#ppt_y+#ppt_h*1.125000"/>
                                          </p:val>
                                        </p:tav>
                                        <p:tav tm="100000">
                                          <p:val>
                                            <p:strVal val="#ppt_y"/>
                                          </p:val>
                                        </p:tav>
                                      </p:tavLst>
                                    </p:anim>
                                    <p:animEffect transition="in" filter="wipe(up)">
                                      <p:cBhvr>
                                        <p:cTn id="58" dur="500"/>
                                        <p:tgtEl>
                                          <p:spTgt spid="21"/>
                                        </p:tgtEl>
                                      </p:cBhvr>
                                    </p:animEffect>
                                  </p:childTnLst>
                                </p:cTn>
                              </p:par>
                              <p:par>
                                <p:cTn id="59" presetID="1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ppt_y</p:attrName>
                                        </p:attrNameLst>
                                      </p:cBhvr>
                                      <p:tavLst>
                                        <p:tav tm="0">
                                          <p:val>
                                            <p:strVal val="#ppt_y+#ppt_h*1.125000"/>
                                          </p:val>
                                        </p:tav>
                                        <p:tav tm="100000">
                                          <p:val>
                                            <p:strVal val="#ppt_y"/>
                                          </p:val>
                                        </p:tav>
                                      </p:tavLst>
                                    </p:anim>
                                    <p:animEffect transition="in" filter="wipe(up)">
                                      <p:cBhvr>
                                        <p:cTn id="62" dur="500"/>
                                        <p:tgtEl>
                                          <p:spTgt spid="28"/>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p:tgtEl>
                                          <p:spTgt spid="19"/>
                                        </p:tgtEl>
                                        <p:attrNameLst>
                                          <p:attrName>ppt_y</p:attrName>
                                        </p:attrNameLst>
                                      </p:cBhvr>
                                      <p:tavLst>
                                        <p:tav tm="0">
                                          <p:val>
                                            <p:strVal val="#ppt_y+#ppt_h*1.125000"/>
                                          </p:val>
                                        </p:tav>
                                        <p:tav tm="100000">
                                          <p:val>
                                            <p:strVal val="#ppt_y"/>
                                          </p:val>
                                        </p:tav>
                                      </p:tavLst>
                                    </p:anim>
                                    <p:animEffect transition="in" filter="wipe(up)">
                                      <p:cBhvr>
                                        <p:cTn id="66" dur="500"/>
                                        <p:tgtEl>
                                          <p:spTgt spid="19"/>
                                        </p:tgtEl>
                                      </p:cBhvr>
                                    </p:animEffect>
                                  </p:childTnLst>
                                </p:cTn>
                              </p:par>
                              <p:par>
                                <p:cTn id="67" presetID="12" presetClass="entr" presetSubtype="4"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p:tgtEl>
                                          <p:spTgt spid="7"/>
                                        </p:tgtEl>
                                        <p:attrNameLst>
                                          <p:attrName>ppt_y</p:attrName>
                                        </p:attrNameLst>
                                      </p:cBhvr>
                                      <p:tavLst>
                                        <p:tav tm="0">
                                          <p:val>
                                            <p:strVal val="#ppt_y+#ppt_h*1.125000"/>
                                          </p:val>
                                        </p:tav>
                                        <p:tav tm="100000">
                                          <p:val>
                                            <p:strVal val="#ppt_y"/>
                                          </p:val>
                                        </p:tav>
                                      </p:tavLst>
                                    </p:anim>
                                    <p:animEffect transition="in" filter="wipe(up)">
                                      <p:cBhvr>
                                        <p:cTn id="70" dur="500"/>
                                        <p:tgtEl>
                                          <p:spTgt spid="7"/>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ppt_y</p:attrName>
                                        </p:attrNameLst>
                                      </p:cBhvr>
                                      <p:tavLst>
                                        <p:tav tm="0">
                                          <p:val>
                                            <p:strVal val="#ppt_y+#ppt_h*1.125000"/>
                                          </p:val>
                                        </p:tav>
                                        <p:tav tm="100000">
                                          <p:val>
                                            <p:strVal val="#ppt_y"/>
                                          </p:val>
                                        </p:tav>
                                      </p:tavLst>
                                    </p:anim>
                                    <p:animEffect transition="in" filter="wipe(up)">
                                      <p:cBhvr>
                                        <p:cTn id="74" dur="500"/>
                                        <p:tgtEl>
                                          <p:spTgt spid="26"/>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p:tgtEl>
                                          <p:spTgt spid="27"/>
                                        </p:tgtEl>
                                        <p:attrNameLst>
                                          <p:attrName>ppt_y</p:attrName>
                                        </p:attrNameLst>
                                      </p:cBhvr>
                                      <p:tavLst>
                                        <p:tav tm="0">
                                          <p:val>
                                            <p:strVal val="#ppt_y+#ppt_h*1.125000"/>
                                          </p:val>
                                        </p:tav>
                                        <p:tav tm="100000">
                                          <p:val>
                                            <p:strVal val="#ppt_y"/>
                                          </p:val>
                                        </p:tav>
                                      </p:tavLst>
                                    </p:anim>
                                    <p:animEffect transition="in" filter="wipe(up)">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9" grpId="0"/>
      <p:bldP spid="13" grpId="0"/>
      <p:bldP spid="16" grpId="0" animBg="1"/>
      <p:bldP spid="21" grpId="0"/>
      <p:bldP spid="25" grpId="0"/>
      <p:bldP spid="26" grpId="0"/>
      <p:bldP spid="27" grpId="0"/>
      <p:bldP spid="19" grpId="0" animBg="1"/>
    </p:bldLst>
  </p:timing>
</p:sld>
</file>

<file path=ppt/theme/theme1.xml><?xml version="1.0" encoding="utf-8"?>
<a:theme xmlns:a="http://schemas.openxmlformats.org/drawingml/2006/main" name="modele Diaporama SIS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IST">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Microsoft YaHei"/>
      </a:majorFont>
      <a:minorFont>
        <a:latin typeface="Arial"/>
        <a:ea typeface="Microsoft YaHei"/>
        <a:cs typeface="Microsoft YaHei"/>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 Diaporama SIST</Template>
  <TotalTime>1401</TotalTime>
  <Words>1467</Words>
  <Application>Microsoft Macintosh PowerPoint</Application>
  <PresentationFormat>Personnalisé</PresentationFormat>
  <Paragraphs>142</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20</vt:i4>
      </vt:variant>
    </vt:vector>
  </HeadingPairs>
  <TitlesOfParts>
    <vt:vector size="31" baseType="lpstr">
      <vt:lpstr>Microsoft YaHei</vt:lpstr>
      <vt:lpstr>ＭＳ Ｐゴシック</vt:lpstr>
      <vt:lpstr>Arial</vt:lpstr>
      <vt:lpstr>Calibri</vt:lpstr>
      <vt:lpstr>Constantia</vt:lpstr>
      <vt:lpstr>Lucida Sans Unicode</vt:lpstr>
      <vt:lpstr>Times New Roman</vt:lpstr>
      <vt:lpstr>Wingdings</vt:lpstr>
      <vt:lpstr>modele Diaporama SIST</vt:lpstr>
      <vt:lpstr>SIST</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Yohan DARTERE</dc:creator>
  <cp:lastModifiedBy>Microsoft Office User</cp:lastModifiedBy>
  <cp:revision>119</cp:revision>
  <cp:lastPrinted>1601-01-01T00:00:00Z</cp:lastPrinted>
  <dcterms:created xsi:type="dcterms:W3CDTF">2014-01-13T07:31:49Z</dcterms:created>
  <dcterms:modified xsi:type="dcterms:W3CDTF">2022-04-07T06:52:21Z</dcterms:modified>
</cp:coreProperties>
</file>